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notesSlides/notesSlide20.xml" ContentType="application/vnd.openxmlformats-officedocument.presentationml.notesSlide+xml"/>
  <Override PartName="/ppt/charts/chart3.xml" ContentType="application/vnd.openxmlformats-officedocument.drawingml.chart+xml"/>
  <Override PartName="/ppt/notesSlides/notesSlide21.xml" ContentType="application/vnd.openxmlformats-officedocument.presentationml.notesSlide+xml"/>
  <Override PartName="/ppt/charts/chart4.xml" ContentType="application/vnd.openxmlformats-officedocument.drawingml.chart+xml"/>
  <Override PartName="/ppt/notesSlides/notesSlide22.xml" ContentType="application/vnd.openxmlformats-officedocument.presentationml.notesSlide+xml"/>
  <Override PartName="/ppt/charts/chart5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trictFirstAndLastChars="0" saveSubsetFonts="1">
  <p:sldMasterIdLst>
    <p:sldMasterId id="2147483674" r:id="rId4"/>
  </p:sldMasterIdLst>
  <p:notesMasterIdLst>
    <p:notesMasterId r:id="rId34"/>
  </p:notesMasterIdLst>
  <p:handoutMasterIdLst>
    <p:handoutMasterId r:id="rId35"/>
  </p:handoutMasterIdLst>
  <p:sldIdLst>
    <p:sldId id="934" r:id="rId5"/>
    <p:sldId id="1043" r:id="rId6"/>
    <p:sldId id="1150" r:id="rId7"/>
    <p:sldId id="1151" r:id="rId8"/>
    <p:sldId id="1152" r:id="rId9"/>
    <p:sldId id="1112" r:id="rId10"/>
    <p:sldId id="1113" r:id="rId11"/>
    <p:sldId id="1081" r:id="rId12"/>
    <p:sldId id="1108" r:id="rId13"/>
    <p:sldId id="1153" r:id="rId14"/>
    <p:sldId id="1154" r:id="rId15"/>
    <p:sldId id="1155" r:id="rId16"/>
    <p:sldId id="1156" r:id="rId17"/>
    <p:sldId id="1158" r:id="rId18"/>
    <p:sldId id="1159" r:id="rId19"/>
    <p:sldId id="1160" r:id="rId20"/>
    <p:sldId id="1171" r:id="rId21"/>
    <p:sldId id="1163" r:id="rId22"/>
    <p:sldId id="1164" r:id="rId23"/>
    <p:sldId id="1165" r:id="rId24"/>
    <p:sldId id="1166" r:id="rId25"/>
    <p:sldId id="1167" r:id="rId26"/>
    <p:sldId id="1172" r:id="rId27"/>
    <p:sldId id="1168" r:id="rId28"/>
    <p:sldId id="1173" r:id="rId29"/>
    <p:sldId id="1169" r:id="rId30"/>
    <p:sldId id="1170" r:id="rId31"/>
    <p:sldId id="1174" r:id="rId32"/>
    <p:sldId id="1104" r:id="rId33"/>
  </p:sldIdLst>
  <p:sldSz cx="9144000" cy="5143500" type="screen16x9"/>
  <p:notesSz cx="9777413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30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AA029"/>
    <a:srgbClr val="000000"/>
    <a:srgbClr val="FF9300"/>
    <a:srgbClr val="C00000"/>
    <a:srgbClr val="4E81BD"/>
    <a:srgbClr val="EC632C"/>
    <a:srgbClr val="013A70"/>
    <a:srgbClr val="00AADC"/>
    <a:srgbClr val="EC6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72"/>
    <p:restoredTop sz="94658"/>
  </p:normalViewPr>
  <p:slideViewPr>
    <p:cSldViewPr snapToGrid="0">
      <p:cViewPr>
        <p:scale>
          <a:sx n="156" d="100"/>
          <a:sy n="156" d="100"/>
        </p:scale>
        <p:origin x="664" y="144"/>
      </p:cViewPr>
      <p:guideLst>
        <p:guide orient="horz" pos="162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160"/>
        <p:guide pos="30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lasseur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lasseur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Classeur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Classeur2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Classeur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spPr>
            <a:ln w="38100">
              <a:noFill/>
            </a:ln>
          </c:spPr>
          <c:marker>
            <c:symbol val="circle"/>
            <c:size val="5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xVal>
            <c:numRef>
              <c:f>Feuil1!$I$8:$I$16</c:f>
              <c:numCache>
                <c:formatCode>General</c:formatCode>
                <c:ptCount val="9"/>
                <c:pt idx="0">
                  <c:v>457.94</c:v>
                </c:pt>
                <c:pt idx="1">
                  <c:v>487.99</c:v>
                </c:pt>
                <c:pt idx="2" formatCode="0.00">
                  <c:v>514.53</c:v>
                </c:pt>
                <c:pt idx="3" formatCode="0.00">
                  <c:v>543.36</c:v>
                </c:pt>
                <c:pt idx="4" formatCode="0.00">
                  <c:v>611.79999999999995</c:v>
                </c:pt>
                <c:pt idx="5" formatCode="0.00">
                  <c:v>632.79999999999995</c:v>
                </c:pt>
                <c:pt idx="6" formatCode="0.00">
                  <c:v>776.00435324160799</c:v>
                </c:pt>
                <c:pt idx="7" formatCode="0.00">
                  <c:v>800.00066084291552</c:v>
                </c:pt>
                <c:pt idx="8" formatCode="0.00">
                  <c:v>825.00207598578606</c:v>
                </c:pt>
              </c:numCache>
            </c:numRef>
          </c:xVal>
          <c:yVal>
            <c:numRef>
              <c:f>Feuil1!$J$8:$J$16</c:f>
              <c:numCache>
                <c:formatCode>0.00000</c:formatCode>
                <c:ptCount val="9"/>
                <c:pt idx="0">
                  <c:v>0.36523119223985212</c:v>
                </c:pt>
                <c:pt idx="1">
                  <c:v>0.39017571954092545</c:v>
                </c:pt>
                <c:pt idx="2">
                  <c:v>0.41206677898672778</c:v>
                </c:pt>
                <c:pt idx="3">
                  <c:v>0.43570081938587735</c:v>
                </c:pt>
                <c:pt idx="4">
                  <c:v>0.49116465949564364</c:v>
                </c:pt>
                <c:pt idx="5">
                  <c:v>0.50833330868186399</c:v>
                </c:pt>
                <c:pt idx="6">
                  <c:v>0.62376248894864361</c:v>
                </c:pt>
                <c:pt idx="7">
                  <c:v>0.64295678665996736</c:v>
                </c:pt>
                <c:pt idx="8">
                  <c:v>0.6629825203783275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7F-8145-9362-2C113F2D0A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2722352"/>
        <c:axId val="1563042032"/>
      </c:scatterChart>
      <c:valAx>
        <c:axId val="1562722352"/>
        <c:scaling>
          <c:orientation val="minMax"/>
          <c:max val="12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563042032"/>
        <c:crosses val="autoZero"/>
        <c:crossBetween val="midCat"/>
      </c:valAx>
      <c:valAx>
        <c:axId val="156304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562722352"/>
        <c:crosses val="autoZero"/>
        <c:crossBetween val="midCat"/>
        <c:majorUnit val="0.2"/>
      </c:valAx>
    </c:plotArea>
    <c:plotVisOnly val="1"/>
    <c:dispBlanksAs val="gap"/>
    <c:showDLblsOverMax val="0"/>
    <c:extLst/>
  </c:chart>
  <c:txPr>
    <a:bodyPr/>
    <a:lstStyle/>
    <a:p>
      <a:pPr>
        <a:defRPr sz="1200">
          <a:solidFill>
            <a:schemeClr val="tx1"/>
          </a:solidFill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spPr>
            <a:ln w="38100">
              <a:noFill/>
            </a:ln>
          </c:spPr>
          <c:marker>
            <c:symbol val="circle"/>
            <c:size val="5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xVal>
            <c:numRef>
              <c:f>Feuil1!$I$8:$I$16</c:f>
              <c:numCache>
                <c:formatCode>General</c:formatCode>
                <c:ptCount val="9"/>
                <c:pt idx="0">
                  <c:v>457.94</c:v>
                </c:pt>
                <c:pt idx="1">
                  <c:v>487.99</c:v>
                </c:pt>
                <c:pt idx="2" formatCode="0.00">
                  <c:v>514.53</c:v>
                </c:pt>
                <c:pt idx="3" formatCode="0.00">
                  <c:v>543.36</c:v>
                </c:pt>
                <c:pt idx="4" formatCode="0.00">
                  <c:v>611.79999999999995</c:v>
                </c:pt>
                <c:pt idx="5" formatCode="0.00">
                  <c:v>632.79999999999995</c:v>
                </c:pt>
                <c:pt idx="6" formatCode="0.00">
                  <c:v>776.00435324160799</c:v>
                </c:pt>
                <c:pt idx="7" formatCode="0.00">
                  <c:v>800.00066084291552</c:v>
                </c:pt>
                <c:pt idx="8" formatCode="0.00">
                  <c:v>825.00207598578606</c:v>
                </c:pt>
              </c:numCache>
            </c:numRef>
          </c:xVal>
          <c:yVal>
            <c:numRef>
              <c:f>Feuil1!$J$8:$J$16</c:f>
              <c:numCache>
                <c:formatCode>0.00000</c:formatCode>
                <c:ptCount val="9"/>
                <c:pt idx="0">
                  <c:v>0.36523119223985212</c:v>
                </c:pt>
                <c:pt idx="1">
                  <c:v>0.39017571954092545</c:v>
                </c:pt>
                <c:pt idx="2">
                  <c:v>0.41206677898672778</c:v>
                </c:pt>
                <c:pt idx="3">
                  <c:v>0.43570081938587735</c:v>
                </c:pt>
                <c:pt idx="4">
                  <c:v>0.49116465949564364</c:v>
                </c:pt>
                <c:pt idx="5">
                  <c:v>0.50833330868186399</c:v>
                </c:pt>
                <c:pt idx="6">
                  <c:v>0.62376248894864361</c:v>
                </c:pt>
                <c:pt idx="7">
                  <c:v>0.64295678665996736</c:v>
                </c:pt>
                <c:pt idx="8">
                  <c:v>0.6629825203783275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7F-8145-9362-2C113F2D0A20}"/>
            </c:ext>
          </c:extLst>
        </c:ser>
        <c:ser>
          <c:idx val="0"/>
          <c:order val="1"/>
          <c:spPr>
            <a:ln w="9525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Feuil1!$D$8:$D$48</c:f>
              <c:numCache>
                <c:formatCode>0.00</c:formatCode>
                <c:ptCount val="41"/>
                <c:pt idx="0">
                  <c:v>300</c:v>
                </c:pt>
                <c:pt idx="1">
                  <c:v>320</c:v>
                </c:pt>
                <c:pt idx="2">
                  <c:v>340</c:v>
                </c:pt>
                <c:pt idx="3">
                  <c:v>360</c:v>
                </c:pt>
                <c:pt idx="4">
                  <c:v>380</c:v>
                </c:pt>
                <c:pt idx="5">
                  <c:v>400</c:v>
                </c:pt>
                <c:pt idx="6">
                  <c:v>425</c:v>
                </c:pt>
                <c:pt idx="7">
                  <c:v>457.94</c:v>
                </c:pt>
                <c:pt idx="8">
                  <c:v>487.99</c:v>
                </c:pt>
                <c:pt idx="9">
                  <c:v>500</c:v>
                </c:pt>
                <c:pt idx="10">
                  <c:v>514.53</c:v>
                </c:pt>
                <c:pt idx="11">
                  <c:v>543.36</c:v>
                </c:pt>
                <c:pt idx="12">
                  <c:v>600</c:v>
                </c:pt>
                <c:pt idx="13">
                  <c:v>611.79999999999995</c:v>
                </c:pt>
                <c:pt idx="14">
                  <c:v>632.79999999999995</c:v>
                </c:pt>
                <c:pt idx="15">
                  <c:v>650</c:v>
                </c:pt>
                <c:pt idx="16">
                  <c:v>675</c:v>
                </c:pt>
                <c:pt idx="17">
                  <c:v>700</c:v>
                </c:pt>
                <c:pt idx="18">
                  <c:v>750</c:v>
                </c:pt>
                <c:pt idx="19">
                  <c:v>776</c:v>
                </c:pt>
                <c:pt idx="20">
                  <c:v>800</c:v>
                </c:pt>
                <c:pt idx="21">
                  <c:v>825</c:v>
                </c:pt>
                <c:pt idx="22">
                  <c:v>850</c:v>
                </c:pt>
                <c:pt idx="23">
                  <c:v>875</c:v>
                </c:pt>
                <c:pt idx="24">
                  <c:v>900</c:v>
                </c:pt>
                <c:pt idx="25">
                  <c:v>920</c:v>
                </c:pt>
                <c:pt idx="26">
                  <c:v>940</c:v>
                </c:pt>
                <c:pt idx="27">
                  <c:v>945</c:v>
                </c:pt>
                <c:pt idx="28">
                  <c:v>950</c:v>
                </c:pt>
                <c:pt idx="29">
                  <c:v>955</c:v>
                </c:pt>
                <c:pt idx="30">
                  <c:v>960</c:v>
                </c:pt>
                <c:pt idx="31">
                  <c:v>965</c:v>
                </c:pt>
                <c:pt idx="32">
                  <c:v>970</c:v>
                </c:pt>
                <c:pt idx="33">
                  <c:v>975</c:v>
                </c:pt>
                <c:pt idx="34">
                  <c:v>980</c:v>
                </c:pt>
                <c:pt idx="35">
                  <c:v>985</c:v>
                </c:pt>
                <c:pt idx="36">
                  <c:v>990</c:v>
                </c:pt>
                <c:pt idx="37">
                  <c:v>995</c:v>
                </c:pt>
                <c:pt idx="38">
                  <c:v>1000</c:v>
                </c:pt>
                <c:pt idx="39">
                  <c:v>1050</c:v>
                </c:pt>
                <c:pt idx="40">
                  <c:v>1100</c:v>
                </c:pt>
              </c:numCache>
            </c:numRef>
          </c:xVal>
          <c:yVal>
            <c:numRef>
              <c:f>Feuil1!$E$8:$E$48</c:f>
              <c:numCache>
                <c:formatCode>0.0000</c:formatCode>
                <c:ptCount val="41"/>
                <c:pt idx="0">
                  <c:v>0.24328937354634261</c:v>
                </c:pt>
                <c:pt idx="1">
                  <c:v>0.24857992176932725</c:v>
                </c:pt>
                <c:pt idx="2">
                  <c:v>0.26712474497449346</c:v>
                </c:pt>
                <c:pt idx="3">
                  <c:v>0.28006747277870231</c:v>
                </c:pt>
                <c:pt idx="4">
                  <c:v>0.29715449937299038</c:v>
                </c:pt>
                <c:pt idx="5">
                  <c:v>0.31438369839538066</c:v>
                </c:pt>
                <c:pt idx="6">
                  <c:v>0.33649425624021995</c:v>
                </c:pt>
                <c:pt idx="7">
                  <c:v>0.36538707824043337</c:v>
                </c:pt>
                <c:pt idx="8">
                  <c:v>0.38981123854079752</c:v>
                </c:pt>
                <c:pt idx="9">
                  <c:v>0.39936172271301001</c:v>
                </c:pt>
                <c:pt idx="10">
                  <c:v>0.41262267410358688</c:v>
                </c:pt>
                <c:pt idx="11">
                  <c:v>0.43612195911078117</c:v>
                </c:pt>
                <c:pt idx="12">
                  <c:v>0.48449614845525091</c:v>
                </c:pt>
                <c:pt idx="13">
                  <c:v>0.49303801945516967</c:v>
                </c:pt>
                <c:pt idx="14">
                  <c:v>0.50732474902896763</c:v>
                </c:pt>
                <c:pt idx="15">
                  <c:v>0.52323870027232888</c:v>
                </c:pt>
                <c:pt idx="16">
                  <c:v>0.54172451553092626</c:v>
                </c:pt>
                <c:pt idx="17">
                  <c:v>0.56163987872570964</c:v>
                </c:pt>
                <c:pt idx="18">
                  <c:v>0.60323635404923093</c:v>
                </c:pt>
                <c:pt idx="19">
                  <c:v>0.62433858687487942</c:v>
                </c:pt>
                <c:pt idx="20">
                  <c:v>0.64258281138207707</c:v>
                </c:pt>
                <c:pt idx="21">
                  <c:v>0.6630297371790973</c:v>
                </c:pt>
                <c:pt idx="22">
                  <c:v>0.68456726656463784</c:v>
                </c:pt>
                <c:pt idx="23">
                  <c:v>0.70514928092816553</c:v>
                </c:pt>
                <c:pt idx="24">
                  <c:v>0.72277703278968886</c:v>
                </c:pt>
                <c:pt idx="25">
                  <c:v>0.73709055298264436</c:v>
                </c:pt>
                <c:pt idx="26">
                  <c:v>0.75188386310327704</c:v>
                </c:pt>
                <c:pt idx="27">
                  <c:v>0.75354618101591164</c:v>
                </c:pt>
                <c:pt idx="28">
                  <c:v>0.75569003634839549</c:v>
                </c:pt>
                <c:pt idx="29">
                  <c:v>0.75456440414758064</c:v>
                </c:pt>
                <c:pt idx="30">
                  <c:v>0.75503452019368467</c:v>
                </c:pt>
                <c:pt idx="31">
                  <c:v>0.75249633097374657</c:v>
                </c:pt>
                <c:pt idx="32">
                  <c:v>0.74967795030890771</c:v>
                </c:pt>
                <c:pt idx="33">
                  <c:v>0.74358673038952849</c:v>
                </c:pt>
                <c:pt idx="34">
                  <c:v>0.73522225399929608</c:v>
                </c:pt>
                <c:pt idx="35">
                  <c:v>0.72703800043502109</c:v>
                </c:pt>
                <c:pt idx="36">
                  <c:v>0.7096040091837561</c:v>
                </c:pt>
                <c:pt idx="37">
                  <c:v>0.69903326745587258</c:v>
                </c:pt>
                <c:pt idx="38">
                  <c:v>0.67896055981396108</c:v>
                </c:pt>
                <c:pt idx="39">
                  <c:v>0.31578269208856619</c:v>
                </c:pt>
                <c:pt idx="40">
                  <c:v>8.8854287748004315E-2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27F-8145-9362-2C113F2D0A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2722352"/>
        <c:axId val="1563042032"/>
      </c:scatterChart>
      <c:valAx>
        <c:axId val="1562722352"/>
        <c:scaling>
          <c:orientation val="minMax"/>
          <c:max val="12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563042032"/>
        <c:crosses val="autoZero"/>
        <c:crossBetween val="midCat"/>
      </c:valAx>
      <c:valAx>
        <c:axId val="156304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562722352"/>
        <c:crosses val="autoZero"/>
        <c:crossBetween val="midCat"/>
        <c:majorUnit val="0.2"/>
      </c:valAx>
    </c:plotArea>
    <c:plotVisOnly val="1"/>
    <c:dispBlanksAs val="gap"/>
    <c:showDLblsOverMax val="0"/>
    <c:extLst/>
  </c:chart>
  <c:txPr>
    <a:bodyPr/>
    <a:lstStyle/>
    <a:p>
      <a:pPr>
        <a:defRPr sz="1200">
          <a:solidFill>
            <a:schemeClr val="tx1"/>
          </a:solidFill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spPr>
            <a:ln w="38100">
              <a:noFill/>
            </a:ln>
          </c:spPr>
          <c:marker>
            <c:symbol val="circle"/>
            <c:size val="5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xVal>
            <c:numRef>
              <c:f>Feuil1!$I$8:$I$16</c:f>
              <c:numCache>
                <c:formatCode>General</c:formatCode>
                <c:ptCount val="9"/>
                <c:pt idx="0">
                  <c:v>457.94</c:v>
                </c:pt>
                <c:pt idx="1">
                  <c:v>487.99</c:v>
                </c:pt>
                <c:pt idx="2" formatCode="0.00">
                  <c:v>514.53</c:v>
                </c:pt>
                <c:pt idx="3" formatCode="0.00">
                  <c:v>543.36</c:v>
                </c:pt>
                <c:pt idx="4" formatCode="0.00">
                  <c:v>611.79999999999995</c:v>
                </c:pt>
                <c:pt idx="5" formatCode="0.00">
                  <c:v>632.79999999999995</c:v>
                </c:pt>
                <c:pt idx="6" formatCode="0.00">
                  <c:v>776.00435324160799</c:v>
                </c:pt>
                <c:pt idx="7" formatCode="0.00">
                  <c:v>800.00066084291552</c:v>
                </c:pt>
                <c:pt idx="8" formatCode="0.00">
                  <c:v>825.00207598578606</c:v>
                </c:pt>
              </c:numCache>
            </c:numRef>
          </c:xVal>
          <c:yVal>
            <c:numRef>
              <c:f>Feuil1!$J$8:$J$16</c:f>
              <c:numCache>
                <c:formatCode>0.00000</c:formatCode>
                <c:ptCount val="9"/>
                <c:pt idx="0">
                  <c:v>0.36523119223985212</c:v>
                </c:pt>
                <c:pt idx="1">
                  <c:v>0.39017571954092545</c:v>
                </c:pt>
                <c:pt idx="2">
                  <c:v>0.41206677898672778</c:v>
                </c:pt>
                <c:pt idx="3">
                  <c:v>0.43570081938587735</c:v>
                </c:pt>
                <c:pt idx="4">
                  <c:v>0.49116465949564364</c:v>
                </c:pt>
                <c:pt idx="5">
                  <c:v>0.50833330868186399</c:v>
                </c:pt>
                <c:pt idx="6">
                  <c:v>0.62376248894864361</c:v>
                </c:pt>
                <c:pt idx="7">
                  <c:v>0.64295678665996736</c:v>
                </c:pt>
                <c:pt idx="8">
                  <c:v>0.6629825203783275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7F-8145-9362-2C113F2D0A20}"/>
            </c:ext>
          </c:extLst>
        </c:ser>
        <c:ser>
          <c:idx val="0"/>
          <c:order val="1"/>
          <c:spPr>
            <a:ln w="952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Feuil1!$D$8:$D$48</c:f>
              <c:numCache>
                <c:formatCode>0.00</c:formatCode>
                <c:ptCount val="41"/>
                <c:pt idx="0">
                  <c:v>300</c:v>
                </c:pt>
                <c:pt idx="1">
                  <c:v>320</c:v>
                </c:pt>
                <c:pt idx="2">
                  <c:v>340</c:v>
                </c:pt>
                <c:pt idx="3">
                  <c:v>360</c:v>
                </c:pt>
                <c:pt idx="4">
                  <c:v>380</c:v>
                </c:pt>
                <c:pt idx="5">
                  <c:v>400</c:v>
                </c:pt>
                <c:pt idx="6">
                  <c:v>425</c:v>
                </c:pt>
                <c:pt idx="7">
                  <c:v>457.94</c:v>
                </c:pt>
                <c:pt idx="8">
                  <c:v>487.99</c:v>
                </c:pt>
                <c:pt idx="9">
                  <c:v>500</c:v>
                </c:pt>
                <c:pt idx="10">
                  <c:v>514.53</c:v>
                </c:pt>
                <c:pt idx="11">
                  <c:v>543.36</c:v>
                </c:pt>
                <c:pt idx="12">
                  <c:v>600</c:v>
                </c:pt>
                <c:pt idx="13">
                  <c:v>611.79999999999995</c:v>
                </c:pt>
                <c:pt idx="14">
                  <c:v>632.79999999999995</c:v>
                </c:pt>
                <c:pt idx="15">
                  <c:v>650</c:v>
                </c:pt>
                <c:pt idx="16">
                  <c:v>675</c:v>
                </c:pt>
                <c:pt idx="17">
                  <c:v>700</c:v>
                </c:pt>
                <c:pt idx="18">
                  <c:v>750</c:v>
                </c:pt>
                <c:pt idx="19">
                  <c:v>776</c:v>
                </c:pt>
                <c:pt idx="20">
                  <c:v>800</c:v>
                </c:pt>
                <c:pt idx="21">
                  <c:v>825</c:v>
                </c:pt>
                <c:pt idx="22">
                  <c:v>850</c:v>
                </c:pt>
                <c:pt idx="23">
                  <c:v>875</c:v>
                </c:pt>
                <c:pt idx="24">
                  <c:v>900</c:v>
                </c:pt>
                <c:pt idx="25">
                  <c:v>920</c:v>
                </c:pt>
                <c:pt idx="26">
                  <c:v>940</c:v>
                </c:pt>
                <c:pt idx="27">
                  <c:v>945</c:v>
                </c:pt>
                <c:pt idx="28">
                  <c:v>950</c:v>
                </c:pt>
                <c:pt idx="29">
                  <c:v>955</c:v>
                </c:pt>
                <c:pt idx="30">
                  <c:v>960</c:v>
                </c:pt>
                <c:pt idx="31">
                  <c:v>965</c:v>
                </c:pt>
                <c:pt idx="32">
                  <c:v>970</c:v>
                </c:pt>
                <c:pt idx="33">
                  <c:v>975</c:v>
                </c:pt>
                <c:pt idx="34">
                  <c:v>980</c:v>
                </c:pt>
                <c:pt idx="35">
                  <c:v>985</c:v>
                </c:pt>
                <c:pt idx="36">
                  <c:v>990</c:v>
                </c:pt>
                <c:pt idx="37">
                  <c:v>995</c:v>
                </c:pt>
                <c:pt idx="38">
                  <c:v>1000</c:v>
                </c:pt>
                <c:pt idx="39">
                  <c:v>1050</c:v>
                </c:pt>
                <c:pt idx="40">
                  <c:v>1100</c:v>
                </c:pt>
              </c:numCache>
            </c:numRef>
          </c:xVal>
          <c:yVal>
            <c:numRef>
              <c:f>Feuil1!$E$8:$E$48</c:f>
              <c:numCache>
                <c:formatCode>0.0000</c:formatCode>
                <c:ptCount val="41"/>
                <c:pt idx="0">
                  <c:v>0.24328937354634261</c:v>
                </c:pt>
                <c:pt idx="1">
                  <c:v>0.24857992176932725</c:v>
                </c:pt>
                <c:pt idx="2">
                  <c:v>0.26712474497449346</c:v>
                </c:pt>
                <c:pt idx="3">
                  <c:v>0.28006747277870231</c:v>
                </c:pt>
                <c:pt idx="4">
                  <c:v>0.29715449937299038</c:v>
                </c:pt>
                <c:pt idx="5">
                  <c:v>0.31438369839538066</c:v>
                </c:pt>
                <c:pt idx="6">
                  <c:v>0.33649425624021995</c:v>
                </c:pt>
                <c:pt idx="7">
                  <c:v>0.36538707824043337</c:v>
                </c:pt>
                <c:pt idx="8">
                  <c:v>0.38981123854079752</c:v>
                </c:pt>
                <c:pt idx="9">
                  <c:v>0.39936172271301001</c:v>
                </c:pt>
                <c:pt idx="10">
                  <c:v>0.41262267410358688</c:v>
                </c:pt>
                <c:pt idx="11">
                  <c:v>0.43612195911078117</c:v>
                </c:pt>
                <c:pt idx="12">
                  <c:v>0.48449614845525091</c:v>
                </c:pt>
                <c:pt idx="13">
                  <c:v>0.49303801945516967</c:v>
                </c:pt>
                <c:pt idx="14">
                  <c:v>0.50732474902896763</c:v>
                </c:pt>
                <c:pt idx="15">
                  <c:v>0.52323870027232888</c:v>
                </c:pt>
                <c:pt idx="16">
                  <c:v>0.54172451553092626</c:v>
                </c:pt>
                <c:pt idx="17">
                  <c:v>0.56163987872570964</c:v>
                </c:pt>
                <c:pt idx="18">
                  <c:v>0.60323635404923093</c:v>
                </c:pt>
                <c:pt idx="19">
                  <c:v>0.62433858687487942</c:v>
                </c:pt>
                <c:pt idx="20">
                  <c:v>0.64258281138207707</c:v>
                </c:pt>
                <c:pt idx="21">
                  <c:v>0.6630297371790973</c:v>
                </c:pt>
                <c:pt idx="22">
                  <c:v>0.68456726656463784</c:v>
                </c:pt>
                <c:pt idx="23">
                  <c:v>0.70514928092816553</c:v>
                </c:pt>
                <c:pt idx="24">
                  <c:v>0.72277703278968886</c:v>
                </c:pt>
                <c:pt idx="25">
                  <c:v>0.73709055298264436</c:v>
                </c:pt>
                <c:pt idx="26">
                  <c:v>0.75188386310327704</c:v>
                </c:pt>
                <c:pt idx="27">
                  <c:v>0.75354618101591164</c:v>
                </c:pt>
                <c:pt idx="28">
                  <c:v>0.75569003634839549</c:v>
                </c:pt>
                <c:pt idx="29">
                  <c:v>0.75456440414758064</c:v>
                </c:pt>
                <c:pt idx="30">
                  <c:v>0.75503452019368467</c:v>
                </c:pt>
                <c:pt idx="31">
                  <c:v>0.75249633097374657</c:v>
                </c:pt>
                <c:pt idx="32">
                  <c:v>0.74967795030890771</c:v>
                </c:pt>
                <c:pt idx="33">
                  <c:v>0.74358673038952849</c:v>
                </c:pt>
                <c:pt idx="34">
                  <c:v>0.73522225399929608</c:v>
                </c:pt>
                <c:pt idx="35">
                  <c:v>0.72703800043502109</c:v>
                </c:pt>
                <c:pt idx="36">
                  <c:v>0.7096040091837561</c:v>
                </c:pt>
                <c:pt idx="37">
                  <c:v>0.69903326745587258</c:v>
                </c:pt>
                <c:pt idx="38">
                  <c:v>0.67896055981396108</c:v>
                </c:pt>
                <c:pt idx="39">
                  <c:v>0.31578269208856619</c:v>
                </c:pt>
                <c:pt idx="40">
                  <c:v>8.8854287748004315E-2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27F-8145-9362-2C113F2D0A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2722352"/>
        <c:axId val="1563042032"/>
      </c:scatterChart>
      <c:valAx>
        <c:axId val="1562722352"/>
        <c:scaling>
          <c:orientation val="minMax"/>
          <c:max val="12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563042032"/>
        <c:crosses val="autoZero"/>
        <c:crossBetween val="midCat"/>
      </c:valAx>
      <c:valAx>
        <c:axId val="156304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562722352"/>
        <c:crosses val="autoZero"/>
        <c:crossBetween val="midCat"/>
        <c:majorUnit val="0.2"/>
      </c:valAx>
    </c:plotArea>
    <c:plotVisOnly val="1"/>
    <c:dispBlanksAs val="gap"/>
    <c:showDLblsOverMax val="0"/>
    <c:extLst/>
  </c:chart>
  <c:txPr>
    <a:bodyPr/>
    <a:lstStyle/>
    <a:p>
      <a:pPr>
        <a:defRPr sz="1200">
          <a:solidFill>
            <a:schemeClr val="tx1"/>
          </a:solidFill>
        </a:defRPr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spPr>
            <a:ln w="38100">
              <a:noFill/>
            </a:ln>
          </c:spPr>
          <c:marker>
            <c:symbol val="circle"/>
            <c:size val="5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xVal>
            <c:numRef>
              <c:f>Feuil1!$I$8:$I$16</c:f>
              <c:numCache>
                <c:formatCode>General</c:formatCode>
                <c:ptCount val="9"/>
                <c:pt idx="0">
                  <c:v>457.94</c:v>
                </c:pt>
                <c:pt idx="1">
                  <c:v>487.99</c:v>
                </c:pt>
                <c:pt idx="2" formatCode="0.00">
                  <c:v>514.53</c:v>
                </c:pt>
                <c:pt idx="3" formatCode="0.00">
                  <c:v>543.36</c:v>
                </c:pt>
                <c:pt idx="4" formatCode="0.00">
                  <c:v>611.79999999999995</c:v>
                </c:pt>
                <c:pt idx="5" formatCode="0.00">
                  <c:v>632.79999999999995</c:v>
                </c:pt>
                <c:pt idx="6" formatCode="0.00">
                  <c:v>776.00435324160799</c:v>
                </c:pt>
                <c:pt idx="7" formatCode="0.00">
                  <c:v>800.00066084291552</c:v>
                </c:pt>
                <c:pt idx="8" formatCode="0.00">
                  <c:v>825.00207598578606</c:v>
                </c:pt>
              </c:numCache>
            </c:numRef>
          </c:xVal>
          <c:yVal>
            <c:numRef>
              <c:f>Feuil1!$J$8:$J$16</c:f>
              <c:numCache>
                <c:formatCode>0.00000</c:formatCode>
                <c:ptCount val="9"/>
                <c:pt idx="0">
                  <c:v>0.36523119223985212</c:v>
                </c:pt>
                <c:pt idx="1">
                  <c:v>0.39017571954092545</c:v>
                </c:pt>
                <c:pt idx="2">
                  <c:v>0.41206677898672778</c:v>
                </c:pt>
                <c:pt idx="3">
                  <c:v>0.43570081938587735</c:v>
                </c:pt>
                <c:pt idx="4">
                  <c:v>0.49116465949564364</c:v>
                </c:pt>
                <c:pt idx="5">
                  <c:v>0.50833330868186399</c:v>
                </c:pt>
                <c:pt idx="6">
                  <c:v>0.62376248894864361</c:v>
                </c:pt>
                <c:pt idx="7">
                  <c:v>0.64295678665996736</c:v>
                </c:pt>
                <c:pt idx="8">
                  <c:v>0.6629825203783275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7F-8145-9362-2C113F2D0A20}"/>
            </c:ext>
          </c:extLst>
        </c:ser>
        <c:ser>
          <c:idx val="0"/>
          <c:order val="1"/>
          <c:spPr>
            <a:ln w="952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Feuil1!$D$8:$D$48</c:f>
              <c:numCache>
                <c:formatCode>0.00</c:formatCode>
                <c:ptCount val="41"/>
                <c:pt idx="0">
                  <c:v>300</c:v>
                </c:pt>
                <c:pt idx="1">
                  <c:v>320</c:v>
                </c:pt>
                <c:pt idx="2">
                  <c:v>340</c:v>
                </c:pt>
                <c:pt idx="3">
                  <c:v>360</c:v>
                </c:pt>
                <c:pt idx="4">
                  <c:v>380</c:v>
                </c:pt>
                <c:pt idx="5">
                  <c:v>400</c:v>
                </c:pt>
                <c:pt idx="6">
                  <c:v>425</c:v>
                </c:pt>
                <c:pt idx="7">
                  <c:v>457.94</c:v>
                </c:pt>
                <c:pt idx="8">
                  <c:v>487.99</c:v>
                </c:pt>
                <c:pt idx="9">
                  <c:v>500</c:v>
                </c:pt>
                <c:pt idx="10">
                  <c:v>514.53</c:v>
                </c:pt>
                <c:pt idx="11">
                  <c:v>543.36</c:v>
                </c:pt>
                <c:pt idx="12">
                  <c:v>600</c:v>
                </c:pt>
                <c:pt idx="13">
                  <c:v>611.79999999999995</c:v>
                </c:pt>
                <c:pt idx="14">
                  <c:v>632.79999999999995</c:v>
                </c:pt>
                <c:pt idx="15">
                  <c:v>650</c:v>
                </c:pt>
                <c:pt idx="16">
                  <c:v>675</c:v>
                </c:pt>
                <c:pt idx="17">
                  <c:v>700</c:v>
                </c:pt>
                <c:pt idx="18">
                  <c:v>750</c:v>
                </c:pt>
                <c:pt idx="19">
                  <c:v>776</c:v>
                </c:pt>
                <c:pt idx="20">
                  <c:v>800</c:v>
                </c:pt>
                <c:pt idx="21">
                  <c:v>825</c:v>
                </c:pt>
                <c:pt idx="22">
                  <c:v>850</c:v>
                </c:pt>
                <c:pt idx="23">
                  <c:v>875</c:v>
                </c:pt>
                <c:pt idx="24">
                  <c:v>900</c:v>
                </c:pt>
                <c:pt idx="25">
                  <c:v>920</c:v>
                </c:pt>
                <c:pt idx="26">
                  <c:v>940</c:v>
                </c:pt>
                <c:pt idx="27">
                  <c:v>945</c:v>
                </c:pt>
                <c:pt idx="28">
                  <c:v>950</c:v>
                </c:pt>
                <c:pt idx="29">
                  <c:v>955</c:v>
                </c:pt>
                <c:pt idx="30">
                  <c:v>960</c:v>
                </c:pt>
                <c:pt idx="31">
                  <c:v>965</c:v>
                </c:pt>
                <c:pt idx="32">
                  <c:v>970</c:v>
                </c:pt>
                <c:pt idx="33">
                  <c:v>975</c:v>
                </c:pt>
                <c:pt idx="34">
                  <c:v>980</c:v>
                </c:pt>
                <c:pt idx="35">
                  <c:v>985</c:v>
                </c:pt>
                <c:pt idx="36">
                  <c:v>990</c:v>
                </c:pt>
                <c:pt idx="37">
                  <c:v>995</c:v>
                </c:pt>
                <c:pt idx="38">
                  <c:v>1000</c:v>
                </c:pt>
                <c:pt idx="39">
                  <c:v>1050</c:v>
                </c:pt>
                <c:pt idx="40">
                  <c:v>1100</c:v>
                </c:pt>
              </c:numCache>
            </c:numRef>
          </c:xVal>
          <c:yVal>
            <c:numRef>
              <c:f>Feuil1!$E$8:$E$48</c:f>
              <c:numCache>
                <c:formatCode>0.0000</c:formatCode>
                <c:ptCount val="41"/>
                <c:pt idx="0">
                  <c:v>0.24328937354634261</c:v>
                </c:pt>
                <c:pt idx="1">
                  <c:v>0.24857992176932725</c:v>
                </c:pt>
                <c:pt idx="2">
                  <c:v>0.26712474497449346</c:v>
                </c:pt>
                <c:pt idx="3">
                  <c:v>0.28006747277870231</c:v>
                </c:pt>
                <c:pt idx="4">
                  <c:v>0.29715449937299038</c:v>
                </c:pt>
                <c:pt idx="5">
                  <c:v>0.31438369839538066</c:v>
                </c:pt>
                <c:pt idx="6">
                  <c:v>0.33649425624021995</c:v>
                </c:pt>
                <c:pt idx="7">
                  <c:v>0.36538707824043337</c:v>
                </c:pt>
                <c:pt idx="8">
                  <c:v>0.38981123854079752</c:v>
                </c:pt>
                <c:pt idx="9">
                  <c:v>0.39936172271301001</c:v>
                </c:pt>
                <c:pt idx="10">
                  <c:v>0.41262267410358688</c:v>
                </c:pt>
                <c:pt idx="11">
                  <c:v>0.43612195911078117</c:v>
                </c:pt>
                <c:pt idx="12">
                  <c:v>0.48449614845525091</c:v>
                </c:pt>
                <c:pt idx="13">
                  <c:v>0.49303801945516967</c:v>
                </c:pt>
                <c:pt idx="14">
                  <c:v>0.50732474902896763</c:v>
                </c:pt>
                <c:pt idx="15">
                  <c:v>0.52323870027232888</c:v>
                </c:pt>
                <c:pt idx="16">
                  <c:v>0.54172451553092626</c:v>
                </c:pt>
                <c:pt idx="17">
                  <c:v>0.56163987872570964</c:v>
                </c:pt>
                <c:pt idx="18">
                  <c:v>0.60323635404923093</c:v>
                </c:pt>
                <c:pt idx="19">
                  <c:v>0.62433858687487942</c:v>
                </c:pt>
                <c:pt idx="20">
                  <c:v>0.64258281138207707</c:v>
                </c:pt>
                <c:pt idx="21">
                  <c:v>0.6630297371790973</c:v>
                </c:pt>
                <c:pt idx="22">
                  <c:v>0.68456726656463784</c:v>
                </c:pt>
                <c:pt idx="23">
                  <c:v>0.70514928092816553</c:v>
                </c:pt>
                <c:pt idx="24">
                  <c:v>0.72277703278968886</c:v>
                </c:pt>
                <c:pt idx="25">
                  <c:v>0.73709055298264436</c:v>
                </c:pt>
                <c:pt idx="26">
                  <c:v>0.75188386310327704</c:v>
                </c:pt>
                <c:pt idx="27">
                  <c:v>0.75354618101591164</c:v>
                </c:pt>
                <c:pt idx="28">
                  <c:v>0.75569003634839549</c:v>
                </c:pt>
                <c:pt idx="29">
                  <c:v>0.75456440414758064</c:v>
                </c:pt>
                <c:pt idx="30">
                  <c:v>0.75503452019368467</c:v>
                </c:pt>
                <c:pt idx="31">
                  <c:v>0.75249633097374657</c:v>
                </c:pt>
                <c:pt idx="32">
                  <c:v>0.74967795030890771</c:v>
                </c:pt>
                <c:pt idx="33">
                  <c:v>0.74358673038952849</c:v>
                </c:pt>
                <c:pt idx="34">
                  <c:v>0.73522225399929608</c:v>
                </c:pt>
                <c:pt idx="35">
                  <c:v>0.72703800043502109</c:v>
                </c:pt>
                <c:pt idx="36">
                  <c:v>0.7096040091837561</c:v>
                </c:pt>
                <c:pt idx="37">
                  <c:v>0.69903326745587258</c:v>
                </c:pt>
                <c:pt idx="38">
                  <c:v>0.67896055981396108</c:v>
                </c:pt>
                <c:pt idx="39">
                  <c:v>0.31578269208856619</c:v>
                </c:pt>
                <c:pt idx="40">
                  <c:v>8.8854287748004315E-2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27F-8145-9362-2C113F2D0A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2722352"/>
        <c:axId val="1563042032"/>
      </c:scatterChart>
      <c:valAx>
        <c:axId val="1562722352"/>
        <c:scaling>
          <c:orientation val="minMax"/>
          <c:max val="12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563042032"/>
        <c:crosses val="autoZero"/>
        <c:crossBetween val="midCat"/>
      </c:valAx>
      <c:valAx>
        <c:axId val="156304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562722352"/>
        <c:crosses val="autoZero"/>
        <c:crossBetween val="midCat"/>
        <c:majorUnit val="0.2"/>
      </c:valAx>
    </c:plotArea>
    <c:plotVisOnly val="1"/>
    <c:dispBlanksAs val="gap"/>
    <c:showDLblsOverMax val="0"/>
    <c:extLst/>
  </c:chart>
  <c:txPr>
    <a:bodyPr/>
    <a:lstStyle/>
    <a:p>
      <a:pPr>
        <a:defRPr sz="1200">
          <a:solidFill>
            <a:schemeClr val="tx1"/>
          </a:solidFill>
        </a:defRPr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spPr>
            <a:ln w="38100">
              <a:noFill/>
            </a:ln>
          </c:spPr>
          <c:marker>
            <c:symbol val="circle"/>
            <c:size val="5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xVal>
            <c:numRef>
              <c:f>Feuil1!$I$8:$I$16</c:f>
              <c:numCache>
                <c:formatCode>General</c:formatCode>
                <c:ptCount val="9"/>
                <c:pt idx="0">
                  <c:v>457.94</c:v>
                </c:pt>
                <c:pt idx="1">
                  <c:v>487.99</c:v>
                </c:pt>
                <c:pt idx="2" formatCode="0.00">
                  <c:v>514.53</c:v>
                </c:pt>
                <c:pt idx="3" formatCode="0.00">
                  <c:v>543.36</c:v>
                </c:pt>
                <c:pt idx="4" formatCode="0.00">
                  <c:v>611.79999999999995</c:v>
                </c:pt>
                <c:pt idx="5" formatCode="0.00">
                  <c:v>632.79999999999995</c:v>
                </c:pt>
                <c:pt idx="6" formatCode="0.00">
                  <c:v>776.00435324160799</c:v>
                </c:pt>
                <c:pt idx="7" formatCode="0.00">
                  <c:v>800.00066084291552</c:v>
                </c:pt>
                <c:pt idx="8" formatCode="0.00">
                  <c:v>825.00207598578606</c:v>
                </c:pt>
              </c:numCache>
            </c:numRef>
          </c:xVal>
          <c:yVal>
            <c:numRef>
              <c:f>Feuil1!$J$8:$J$16</c:f>
              <c:numCache>
                <c:formatCode>0.00000</c:formatCode>
                <c:ptCount val="9"/>
                <c:pt idx="0">
                  <c:v>0.36523119223985212</c:v>
                </c:pt>
                <c:pt idx="1">
                  <c:v>0.39017571954092545</c:v>
                </c:pt>
                <c:pt idx="2">
                  <c:v>0.41206677898672778</c:v>
                </c:pt>
                <c:pt idx="3">
                  <c:v>0.43570081938587735</c:v>
                </c:pt>
                <c:pt idx="4">
                  <c:v>0.49116465949564364</c:v>
                </c:pt>
                <c:pt idx="5">
                  <c:v>0.50833330868186399</c:v>
                </c:pt>
                <c:pt idx="6">
                  <c:v>0.62376248894864361</c:v>
                </c:pt>
                <c:pt idx="7">
                  <c:v>0.64295678665996736</c:v>
                </c:pt>
                <c:pt idx="8">
                  <c:v>0.6629825203783275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7F-8145-9362-2C113F2D0A20}"/>
            </c:ext>
          </c:extLst>
        </c:ser>
        <c:ser>
          <c:idx val="0"/>
          <c:order val="1"/>
          <c:spPr>
            <a:ln w="952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Feuil1!$D$8:$D$48</c:f>
              <c:numCache>
                <c:formatCode>0.00</c:formatCode>
                <c:ptCount val="41"/>
                <c:pt idx="0">
                  <c:v>300</c:v>
                </c:pt>
                <c:pt idx="1">
                  <c:v>320</c:v>
                </c:pt>
                <c:pt idx="2">
                  <c:v>340</c:v>
                </c:pt>
                <c:pt idx="3">
                  <c:v>360</c:v>
                </c:pt>
                <c:pt idx="4">
                  <c:v>380</c:v>
                </c:pt>
                <c:pt idx="5">
                  <c:v>400</c:v>
                </c:pt>
                <c:pt idx="6">
                  <c:v>425</c:v>
                </c:pt>
                <c:pt idx="7">
                  <c:v>457.94</c:v>
                </c:pt>
                <c:pt idx="8">
                  <c:v>487.99</c:v>
                </c:pt>
                <c:pt idx="9">
                  <c:v>500</c:v>
                </c:pt>
                <c:pt idx="10">
                  <c:v>514.53</c:v>
                </c:pt>
                <c:pt idx="11">
                  <c:v>543.36</c:v>
                </c:pt>
                <c:pt idx="12">
                  <c:v>600</c:v>
                </c:pt>
                <c:pt idx="13">
                  <c:v>611.79999999999995</c:v>
                </c:pt>
                <c:pt idx="14">
                  <c:v>632.79999999999995</c:v>
                </c:pt>
                <c:pt idx="15">
                  <c:v>650</c:v>
                </c:pt>
                <c:pt idx="16">
                  <c:v>675</c:v>
                </c:pt>
                <c:pt idx="17">
                  <c:v>700</c:v>
                </c:pt>
                <c:pt idx="18">
                  <c:v>750</c:v>
                </c:pt>
                <c:pt idx="19">
                  <c:v>776</c:v>
                </c:pt>
                <c:pt idx="20">
                  <c:v>800</c:v>
                </c:pt>
                <c:pt idx="21">
                  <c:v>825</c:v>
                </c:pt>
                <c:pt idx="22">
                  <c:v>850</c:v>
                </c:pt>
                <c:pt idx="23">
                  <c:v>875</c:v>
                </c:pt>
                <c:pt idx="24">
                  <c:v>900</c:v>
                </c:pt>
                <c:pt idx="25">
                  <c:v>920</c:v>
                </c:pt>
                <c:pt idx="26">
                  <c:v>940</c:v>
                </c:pt>
                <c:pt idx="27">
                  <c:v>945</c:v>
                </c:pt>
                <c:pt idx="28">
                  <c:v>950</c:v>
                </c:pt>
                <c:pt idx="29">
                  <c:v>955</c:v>
                </c:pt>
                <c:pt idx="30">
                  <c:v>960</c:v>
                </c:pt>
                <c:pt idx="31">
                  <c:v>965</c:v>
                </c:pt>
                <c:pt idx="32">
                  <c:v>970</c:v>
                </c:pt>
                <c:pt idx="33">
                  <c:v>975</c:v>
                </c:pt>
                <c:pt idx="34">
                  <c:v>980</c:v>
                </c:pt>
                <c:pt idx="35">
                  <c:v>985</c:v>
                </c:pt>
                <c:pt idx="36">
                  <c:v>990</c:v>
                </c:pt>
                <c:pt idx="37">
                  <c:v>995</c:v>
                </c:pt>
                <c:pt idx="38">
                  <c:v>1000</c:v>
                </c:pt>
                <c:pt idx="39">
                  <c:v>1050</c:v>
                </c:pt>
                <c:pt idx="40">
                  <c:v>1100</c:v>
                </c:pt>
              </c:numCache>
            </c:numRef>
          </c:xVal>
          <c:yVal>
            <c:numRef>
              <c:f>Feuil1!$E$8:$E$48</c:f>
              <c:numCache>
                <c:formatCode>0.0000</c:formatCode>
                <c:ptCount val="41"/>
                <c:pt idx="0">
                  <c:v>0.24328937354634261</c:v>
                </c:pt>
                <c:pt idx="1">
                  <c:v>0.24857992176932725</c:v>
                </c:pt>
                <c:pt idx="2">
                  <c:v>0.26712474497449346</c:v>
                </c:pt>
                <c:pt idx="3">
                  <c:v>0.28006747277870231</c:v>
                </c:pt>
                <c:pt idx="4">
                  <c:v>0.29715449937299038</c:v>
                </c:pt>
                <c:pt idx="5">
                  <c:v>0.31438369839538066</c:v>
                </c:pt>
                <c:pt idx="6">
                  <c:v>0.33649425624021995</c:v>
                </c:pt>
                <c:pt idx="7">
                  <c:v>0.36538707824043337</c:v>
                </c:pt>
                <c:pt idx="8">
                  <c:v>0.38981123854079752</c:v>
                </c:pt>
                <c:pt idx="9">
                  <c:v>0.39936172271301001</c:v>
                </c:pt>
                <c:pt idx="10">
                  <c:v>0.41262267410358688</c:v>
                </c:pt>
                <c:pt idx="11">
                  <c:v>0.43612195911078117</c:v>
                </c:pt>
                <c:pt idx="12">
                  <c:v>0.48449614845525091</c:v>
                </c:pt>
                <c:pt idx="13">
                  <c:v>0.49303801945516967</c:v>
                </c:pt>
                <c:pt idx="14">
                  <c:v>0.50732474902896763</c:v>
                </c:pt>
                <c:pt idx="15">
                  <c:v>0.52323870027232888</c:v>
                </c:pt>
                <c:pt idx="16">
                  <c:v>0.54172451553092626</c:v>
                </c:pt>
                <c:pt idx="17">
                  <c:v>0.56163987872570964</c:v>
                </c:pt>
                <c:pt idx="18">
                  <c:v>0.60323635404923093</c:v>
                </c:pt>
                <c:pt idx="19">
                  <c:v>0.62433858687487942</c:v>
                </c:pt>
                <c:pt idx="20">
                  <c:v>0.64258281138207707</c:v>
                </c:pt>
                <c:pt idx="21">
                  <c:v>0.6630297371790973</c:v>
                </c:pt>
                <c:pt idx="22">
                  <c:v>0.68456726656463784</c:v>
                </c:pt>
                <c:pt idx="23">
                  <c:v>0.70514928092816553</c:v>
                </c:pt>
                <c:pt idx="24">
                  <c:v>0.72277703278968886</c:v>
                </c:pt>
                <c:pt idx="25">
                  <c:v>0.73709055298264436</c:v>
                </c:pt>
                <c:pt idx="26">
                  <c:v>0.75188386310327704</c:v>
                </c:pt>
                <c:pt idx="27">
                  <c:v>0.75354618101591164</c:v>
                </c:pt>
                <c:pt idx="28">
                  <c:v>0.75569003634839549</c:v>
                </c:pt>
                <c:pt idx="29">
                  <c:v>0.75456440414758064</c:v>
                </c:pt>
                <c:pt idx="30">
                  <c:v>0.75503452019368467</c:v>
                </c:pt>
                <c:pt idx="31">
                  <c:v>0.75249633097374657</c:v>
                </c:pt>
                <c:pt idx="32">
                  <c:v>0.74967795030890771</c:v>
                </c:pt>
                <c:pt idx="33">
                  <c:v>0.74358673038952849</c:v>
                </c:pt>
                <c:pt idx="34">
                  <c:v>0.73522225399929608</c:v>
                </c:pt>
                <c:pt idx="35">
                  <c:v>0.72703800043502109</c:v>
                </c:pt>
                <c:pt idx="36">
                  <c:v>0.7096040091837561</c:v>
                </c:pt>
                <c:pt idx="37">
                  <c:v>0.69903326745587258</c:v>
                </c:pt>
                <c:pt idx="38">
                  <c:v>0.67896055981396108</c:v>
                </c:pt>
                <c:pt idx="39">
                  <c:v>0.31578269208856619</c:v>
                </c:pt>
                <c:pt idx="40">
                  <c:v>8.8854287748004315E-2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27F-8145-9362-2C113F2D0A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2722352"/>
        <c:axId val="1563042032"/>
      </c:scatterChart>
      <c:valAx>
        <c:axId val="1562722352"/>
        <c:scaling>
          <c:orientation val="minMax"/>
          <c:max val="1200"/>
          <c:min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563042032"/>
        <c:crosses val="autoZero"/>
        <c:crossBetween val="midCat"/>
      </c:valAx>
      <c:valAx>
        <c:axId val="156304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562722352"/>
        <c:crosses val="autoZero"/>
        <c:crossBetween val="midCat"/>
        <c:majorUnit val="0.2"/>
      </c:valAx>
    </c:plotArea>
    <c:plotVisOnly val="1"/>
    <c:dispBlanksAs val="gap"/>
    <c:showDLblsOverMax val="0"/>
    <c:extLst/>
  </c:chart>
  <c:txPr>
    <a:bodyPr/>
    <a:lstStyle/>
    <a:p>
      <a:pPr>
        <a:defRPr sz="1200">
          <a:solidFill>
            <a:schemeClr val="tx1"/>
          </a:solidFill>
        </a:defRPr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3462" cy="36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04321" y="0"/>
            <a:ext cx="4291198" cy="36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88321"/>
            <a:ext cx="4293462" cy="36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04321" y="6488321"/>
            <a:ext cx="4291198" cy="36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704B68-7BDF-495A-AA6A-45E375604C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4246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36879" cy="34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40534" y="0"/>
            <a:ext cx="4236879" cy="34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2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03500" y="514350"/>
            <a:ext cx="4570413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03655" y="3258079"/>
            <a:ext cx="7170103" cy="308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044"/>
            <a:ext cx="4236879" cy="34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40534" y="6515044"/>
            <a:ext cx="4236879" cy="34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B558533-4C0F-4212-92B2-1AC3042F67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297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0037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129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542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6209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9366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3065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4430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2950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46581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2661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434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0951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71384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965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119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1608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13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1217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5973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593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968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966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8398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558533-4C0F-4212-92B2-1AC3042F67BB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08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>
            <a:extLst>
              <a:ext uri="{FF2B5EF4-FFF2-40B4-BE49-F238E27FC236}">
                <a16:creationId xmlns:a16="http://schemas.microsoft.com/office/drawing/2014/main" id="{8A28E752-9DA2-98BB-D6E5-D4F145E1F877}"/>
              </a:ext>
            </a:extLst>
          </p:cNvPr>
          <p:cNvGrpSpPr/>
          <p:nvPr userDrawn="1"/>
        </p:nvGrpSpPr>
        <p:grpSpPr>
          <a:xfrm>
            <a:off x="-1" y="4905192"/>
            <a:ext cx="9144001" cy="246221"/>
            <a:chOff x="-1" y="6539650"/>
            <a:chExt cx="12215171" cy="32891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EB0D210-D835-079D-43EE-0B19D28CAD50}"/>
                </a:ext>
              </a:extLst>
            </p:cNvPr>
            <p:cNvSpPr/>
            <p:nvPr userDrawn="1"/>
          </p:nvSpPr>
          <p:spPr>
            <a:xfrm>
              <a:off x="-1" y="6550221"/>
              <a:ext cx="12215171" cy="307779"/>
            </a:xfrm>
            <a:prstGeom prst="rect">
              <a:avLst/>
            </a:prstGeom>
            <a:solidFill>
              <a:schemeClr val="tx1">
                <a:alpha val="15301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4115DE7-072C-BB14-1AF1-4DE5E0ABF014}"/>
                </a:ext>
              </a:extLst>
            </p:cNvPr>
            <p:cNvSpPr/>
            <p:nvPr userDrawn="1"/>
          </p:nvSpPr>
          <p:spPr>
            <a:xfrm>
              <a:off x="682906" y="6539650"/>
              <a:ext cx="10826188" cy="32891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000" kern="0" noProof="0" dirty="0">
                  <a:solidFill>
                    <a:schemeClr val="bg2">
                      <a:lumMod val="50000"/>
                    </a:schemeClr>
                  </a:solidFill>
                  <a:latin typeface="+mn-lt"/>
                </a:rPr>
                <a:t>Gaël Obein — Journée : Etalonnage au sol des instruments optiques — COMET – OEE – 25 juin 2024 - Toulouse (FR)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4249BAF-2CAA-F685-EB95-583BE5AD567C}"/>
              </a:ext>
            </a:extLst>
          </p:cNvPr>
          <p:cNvGrpSpPr/>
          <p:nvPr userDrawn="1"/>
        </p:nvGrpSpPr>
        <p:grpSpPr>
          <a:xfrm>
            <a:off x="-1" y="1"/>
            <a:ext cx="9144001" cy="353786"/>
            <a:chOff x="-1" y="0"/>
            <a:chExt cx="12215171" cy="472611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684A5A7D-9833-39F3-7F60-09ACD8D570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87613" y="72142"/>
              <a:ext cx="1658087" cy="302973"/>
            </a:xfrm>
            <a:prstGeom prst="rect">
              <a:avLst/>
            </a:prstGeom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B08DEB6B-3ECD-5663-7558-7BF4017F8C4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371189" y="72142"/>
              <a:ext cx="1015748" cy="302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EC34C69-FA7B-5FBC-5E31-E11D41BBDE26}"/>
                </a:ext>
              </a:extLst>
            </p:cNvPr>
            <p:cNvSpPr/>
            <p:nvPr userDrawn="1"/>
          </p:nvSpPr>
          <p:spPr>
            <a:xfrm>
              <a:off x="-1" y="0"/>
              <a:ext cx="12215171" cy="472611"/>
            </a:xfrm>
            <a:prstGeom prst="rect">
              <a:avLst/>
            </a:prstGeom>
            <a:solidFill>
              <a:schemeClr val="tx1">
                <a:alpha val="15301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1358564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60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DE1DDD-B573-8241-C8E2-0D84746FE0CF}"/>
              </a:ext>
            </a:extLst>
          </p:cNvPr>
          <p:cNvSpPr/>
          <p:nvPr userDrawn="1"/>
        </p:nvSpPr>
        <p:spPr>
          <a:xfrm>
            <a:off x="8462549" y="4905192"/>
            <a:ext cx="681451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F87959-0D55-4F49-9AC3-34615144F5CA}" type="slidenum">
              <a:rPr lang="fr-FR" sz="1000" kern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‹N°›</a:t>
            </a:fld>
            <a:r>
              <a:rPr lang="fr-FR" sz="1000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/30</a:t>
            </a:r>
          </a:p>
        </p:txBody>
      </p:sp>
    </p:spTree>
    <p:extLst>
      <p:ext uri="{BB962C8B-B14F-4D97-AF65-F5344CB8AC3E}">
        <p14:creationId xmlns:p14="http://schemas.microsoft.com/office/powerpoint/2010/main" val="245143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50" kern="1200" cap="all" spc="75" baseline="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100" kern="1200" cap="all" spc="75" baseline="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152400" indent="-152400" algn="l" defTabSz="685800" rtl="0" eaLnBrk="1" latinLnBrk="0" hangingPunct="1">
        <a:lnSpc>
          <a:spcPct val="90000"/>
        </a:lnSpc>
        <a:spcBef>
          <a:spcPts val="1350"/>
        </a:spcBef>
        <a:buFont typeface="Wingdings" panose="05000000000000000000" pitchFamily="2" charset="2"/>
        <a:buChar char="§"/>
        <a:defRPr sz="1650" b="0" kern="1200">
          <a:solidFill>
            <a:schemeClr val="tx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52400" indent="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None/>
        <a:defRPr sz="1200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52400" indent="0" algn="l" defTabSz="6858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None/>
        <a:defRPr sz="1200" kern="1200">
          <a:solidFill>
            <a:schemeClr val="tx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338138" indent="-171450" algn="l" defTabSz="685800" rtl="0" eaLnBrk="1" latinLnBrk="0" hangingPunct="1">
        <a:lnSpc>
          <a:spcPct val="90000"/>
        </a:lnSpc>
        <a:spcBef>
          <a:spcPts val="375"/>
        </a:spcBef>
        <a:buFont typeface="Montserrat" panose="00000500000000000000" pitchFamily="50" charset="0"/>
        <a:buChar char="—"/>
        <a:defRPr sz="90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60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18" Type="http://schemas.openxmlformats.org/officeDocument/2006/relationships/image" Target="../media/image42.jpeg"/><Relationship Id="rId3" Type="http://schemas.openxmlformats.org/officeDocument/2006/relationships/image" Target="../media/image27.png"/><Relationship Id="rId21" Type="http://schemas.openxmlformats.org/officeDocument/2006/relationships/image" Target="../media/image45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17" Type="http://schemas.openxmlformats.org/officeDocument/2006/relationships/image" Target="../media/image41.jpeg"/><Relationship Id="rId25" Type="http://schemas.microsoft.com/office/2007/relationships/hdphoto" Target="../media/hdphoto1.wdp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0.jpe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24" Type="http://schemas.openxmlformats.org/officeDocument/2006/relationships/image" Target="../media/image48.png"/><Relationship Id="rId5" Type="http://schemas.openxmlformats.org/officeDocument/2006/relationships/image" Target="../media/image29.jpeg"/><Relationship Id="rId15" Type="http://schemas.openxmlformats.org/officeDocument/2006/relationships/image" Target="../media/image39.jpeg"/><Relationship Id="rId23" Type="http://schemas.openxmlformats.org/officeDocument/2006/relationships/image" Target="../media/image47.png"/><Relationship Id="rId10" Type="http://schemas.openxmlformats.org/officeDocument/2006/relationships/image" Target="../media/image34.jpeg"/><Relationship Id="rId19" Type="http://schemas.openxmlformats.org/officeDocument/2006/relationships/image" Target="../media/image43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Relationship Id="rId14" Type="http://schemas.openxmlformats.org/officeDocument/2006/relationships/image" Target="../media/image38.jpeg"/><Relationship Id="rId22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3" Type="http://schemas.openxmlformats.org/officeDocument/2006/relationships/image" Target="../media/image55.emf"/><Relationship Id="rId7" Type="http://schemas.openxmlformats.org/officeDocument/2006/relationships/image" Target="../media/image5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0.png"/><Relationship Id="rId4" Type="http://schemas.openxmlformats.org/officeDocument/2006/relationships/image" Target="../media/image54.emf"/><Relationship Id="rId9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55.emf"/><Relationship Id="rId7" Type="http://schemas.openxmlformats.org/officeDocument/2006/relationships/image" Target="../media/image5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0.png"/><Relationship Id="rId4" Type="http://schemas.openxmlformats.org/officeDocument/2006/relationships/image" Target="../media/image54.emf"/><Relationship Id="rId9" Type="http://schemas.openxmlformats.org/officeDocument/2006/relationships/image" Target="../media/image6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emf"/><Relationship Id="rId5" Type="http://schemas.openxmlformats.org/officeDocument/2006/relationships/image" Target="../media/image61.jpe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emf"/><Relationship Id="rId5" Type="http://schemas.openxmlformats.org/officeDocument/2006/relationships/image" Target="../media/image61.jpe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6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54.emf"/><Relationship Id="rId4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5.jpe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emf"/><Relationship Id="rId5" Type="http://schemas.openxmlformats.org/officeDocument/2006/relationships/image" Target="../media/image66.png"/><Relationship Id="rId4" Type="http://schemas.openxmlformats.org/officeDocument/2006/relationships/image" Target="../media/image5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gif"/><Relationship Id="rId4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emf"/><Relationship Id="rId4" Type="http://schemas.openxmlformats.org/officeDocument/2006/relationships/image" Target="../media/image75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8.jpeg"/><Relationship Id="rId4" Type="http://schemas.openxmlformats.org/officeDocument/2006/relationships/image" Target="../media/image7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6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4.jpeg"/><Relationship Id="rId5" Type="http://schemas.openxmlformats.org/officeDocument/2006/relationships/image" Target="../media/image9.jpeg"/><Relationship Id="rId10" Type="http://schemas.openxmlformats.org/officeDocument/2006/relationships/image" Target="../media/image13.jpe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2.png"/><Relationship Id="rId3" Type="http://schemas.openxmlformats.org/officeDocument/2006/relationships/image" Target="../media/image11.jpeg"/><Relationship Id="rId7" Type="http://schemas.openxmlformats.org/officeDocument/2006/relationships/image" Target="../media/image9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4.jpeg"/><Relationship Id="rId5" Type="http://schemas.openxmlformats.org/officeDocument/2006/relationships/image" Target="../media/image6.png"/><Relationship Id="rId10" Type="http://schemas.openxmlformats.org/officeDocument/2006/relationships/image" Target="../media/image16.jpeg"/><Relationship Id="rId4" Type="http://schemas.openxmlformats.org/officeDocument/2006/relationships/image" Target="../media/image7.jpe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1315046" y="356942"/>
            <a:ext cx="65139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mise en pratique et la traçabilité des grandeurs radiométriques nationales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A77C70F4-182C-5B6C-E972-9A0ECB5E1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4050" y="4247572"/>
            <a:ext cx="5295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Gaël Obein</a:t>
            </a:r>
          </a:p>
          <a:p>
            <a:pPr algn="ctr"/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Maître de Conférences au CNAM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E4E339F-82E0-6C57-6A05-CB0BC38593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724"/>
          <a:stretch/>
        </p:blipFill>
        <p:spPr>
          <a:xfrm flipH="1">
            <a:off x="2799353" y="1304285"/>
            <a:ext cx="3545294" cy="289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168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Equipe Photonique</a:t>
            </a:r>
          </a:p>
        </p:txBody>
      </p:sp>
      <p:grpSp>
        <p:nvGrpSpPr>
          <p:cNvPr id="93" name="Groupe 92">
            <a:extLst>
              <a:ext uri="{FF2B5EF4-FFF2-40B4-BE49-F238E27FC236}">
                <a16:creationId xmlns:a16="http://schemas.microsoft.com/office/drawing/2014/main" id="{3CFFBD1D-232F-ED28-F409-746CC0104D01}"/>
              </a:ext>
            </a:extLst>
          </p:cNvPr>
          <p:cNvGrpSpPr/>
          <p:nvPr/>
        </p:nvGrpSpPr>
        <p:grpSpPr>
          <a:xfrm>
            <a:off x="0" y="1011105"/>
            <a:ext cx="9072979" cy="3473162"/>
            <a:chOff x="0" y="860185"/>
            <a:chExt cx="10665170" cy="4082657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F284A840-06F3-0C93-3884-4436162157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14007" y="3502602"/>
              <a:ext cx="854735" cy="1086772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B32CBE1-8404-7510-2CEF-AA4BB755AE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75170" y="3502603"/>
              <a:ext cx="838729" cy="1091764"/>
            </a:xfrm>
            <a:prstGeom prst="rect">
              <a:avLst/>
            </a:prstGeom>
            <a:ln w="34925">
              <a:solidFill>
                <a:srgbClr val="FFC000"/>
              </a:solidFill>
            </a:ln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70FD76A0-EEDF-CCC5-4BA9-1C1A7C617A4B}"/>
                </a:ext>
              </a:extLst>
            </p:cNvPr>
            <p:cNvSpPr txBox="1"/>
            <p:nvPr/>
          </p:nvSpPr>
          <p:spPr>
            <a:xfrm>
              <a:off x="1019938" y="2958112"/>
              <a:ext cx="1149189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Mohamed</a:t>
              </a:r>
              <a:br>
                <a:rPr lang="fr-FR" sz="1100" spc="-50" dirty="0">
                  <a:latin typeface="+mn-lt"/>
                </a:rPr>
              </a:br>
              <a:r>
                <a:rPr lang="fr-FR" sz="1100" spc="-50" dirty="0" err="1">
                  <a:latin typeface="+mn-lt"/>
                </a:rPr>
                <a:t>Mahfoudhi</a:t>
              </a:r>
              <a:endParaRPr lang="fr-FR" sz="1100" spc="-50" dirty="0">
                <a:latin typeface="+mn-lt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C4B82757-70E6-A5AA-A9DA-F3AFB7B2FF52}"/>
                </a:ext>
              </a:extLst>
            </p:cNvPr>
            <p:cNvSpPr txBox="1"/>
            <p:nvPr/>
          </p:nvSpPr>
          <p:spPr>
            <a:xfrm>
              <a:off x="287230" y="860185"/>
              <a:ext cx="948332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Pierre</a:t>
              </a:r>
            </a:p>
            <a:p>
              <a:pPr algn="ctr"/>
              <a:r>
                <a:rPr lang="fr-FR" sz="1100" spc="-50" dirty="0">
                  <a:latin typeface="+mn-lt"/>
                  <a:cs typeface="Calibri"/>
                </a:rPr>
                <a:t>Betis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C844A3DD-05F8-A63E-9049-174BEBCCFF72}"/>
                </a:ext>
              </a:extLst>
            </p:cNvPr>
            <p:cNvSpPr txBox="1"/>
            <p:nvPr/>
          </p:nvSpPr>
          <p:spPr>
            <a:xfrm>
              <a:off x="6791101" y="860185"/>
              <a:ext cx="847904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Fabien</a:t>
              </a:r>
            </a:p>
            <a:p>
              <a:pPr algn="ctr"/>
              <a:r>
                <a:rPr lang="fr-FR" sz="1100" spc="-50" dirty="0">
                  <a:latin typeface="+mn-lt"/>
                </a:rPr>
                <a:t>Eloi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E38B63CE-E2FB-F752-96E4-DA924BC7FC8F}"/>
                </a:ext>
              </a:extLst>
            </p:cNvPr>
            <p:cNvSpPr txBox="1"/>
            <p:nvPr/>
          </p:nvSpPr>
          <p:spPr>
            <a:xfrm>
              <a:off x="4894873" y="860185"/>
              <a:ext cx="904424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Jimmy</a:t>
              </a:r>
            </a:p>
            <a:p>
              <a:pPr algn="ctr"/>
              <a:r>
                <a:rPr lang="fr-FR" sz="1100" spc="-50" dirty="0">
                  <a:latin typeface="+mn-lt"/>
                </a:rPr>
                <a:t>Dubard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7771D8E6-4C6E-9C9D-0B07-B6941028BC94}"/>
                </a:ext>
              </a:extLst>
            </p:cNvPr>
            <p:cNvSpPr txBox="1"/>
            <p:nvPr/>
          </p:nvSpPr>
          <p:spPr>
            <a:xfrm>
              <a:off x="1176264" y="860185"/>
              <a:ext cx="954231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Jonathan</a:t>
              </a:r>
            </a:p>
            <a:p>
              <a:pPr algn="ctr"/>
              <a:r>
                <a:rPr lang="fr-FR" sz="1100" spc="-50" dirty="0">
                  <a:latin typeface="+mn-lt"/>
                </a:rPr>
                <a:t>Boussoir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8890A5A7-7531-76F2-B554-20461F8A0E4F}"/>
                </a:ext>
              </a:extLst>
            </p:cNvPr>
            <p:cNvSpPr txBox="1"/>
            <p:nvPr/>
          </p:nvSpPr>
          <p:spPr>
            <a:xfrm>
              <a:off x="2102030" y="860185"/>
              <a:ext cx="890745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François</a:t>
              </a:r>
            </a:p>
            <a:p>
              <a:pPr algn="ctr"/>
              <a:r>
                <a:rPr lang="fr-FR" sz="1100" spc="-50" dirty="0">
                  <a:latin typeface="+mn-lt"/>
                </a:rPr>
                <a:t>Buteau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9FB06F0-3870-0D9D-E075-03FF23A9B67F}"/>
                </a:ext>
              </a:extLst>
            </p:cNvPr>
            <p:cNvSpPr txBox="1"/>
            <p:nvPr/>
          </p:nvSpPr>
          <p:spPr>
            <a:xfrm>
              <a:off x="7693441" y="860185"/>
              <a:ext cx="877081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Olivier </a:t>
              </a:r>
            </a:p>
            <a:p>
              <a:pPr algn="ctr"/>
              <a:r>
                <a:rPr lang="fr-FR" sz="1100" spc="-50" dirty="0">
                  <a:latin typeface="+mn-lt"/>
                </a:rPr>
                <a:t>Enouf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326FC13-46D3-78C2-0105-87269A9A1A3B}"/>
                </a:ext>
              </a:extLst>
            </p:cNvPr>
            <p:cNvSpPr txBox="1"/>
            <p:nvPr/>
          </p:nvSpPr>
          <p:spPr>
            <a:xfrm>
              <a:off x="2915283" y="860185"/>
              <a:ext cx="1099278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Romain</a:t>
              </a:r>
            </a:p>
            <a:p>
              <a:pPr algn="ctr"/>
              <a:r>
                <a:rPr lang="fr-FR" sz="1100" spc="-50" dirty="0">
                  <a:latin typeface="+mn-lt"/>
                </a:rPr>
                <a:t>Chasseigne</a:t>
              </a:r>
            </a:p>
          </p:txBody>
        </p:sp>
        <p:pic>
          <p:nvPicPr>
            <p:cNvPr id="16" name="Picture 2" descr="http://monintranet.lne/upload/photos/2019-12/mbr_prod_2101480.jpg">
              <a:extLst>
                <a:ext uri="{FF2B5EF4-FFF2-40B4-BE49-F238E27FC236}">
                  <a16:creationId xmlns:a16="http://schemas.microsoft.com/office/drawing/2014/main" id="{CFC3AFD3-FDE8-E203-49D5-EA0696977E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450" y="1406505"/>
              <a:ext cx="787890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http://monintranet.lne/upload/photos/2019-12/mbr_prod_2101782.jpg">
              <a:extLst>
                <a:ext uri="{FF2B5EF4-FFF2-40B4-BE49-F238E27FC236}">
                  <a16:creationId xmlns:a16="http://schemas.microsoft.com/office/drawing/2014/main" id="{8A110D6C-D8B1-EBB9-006C-F2407EE8AC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3877" y="1406505"/>
              <a:ext cx="779007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http://monintranet.lne/upload/photos/2019-12/mbr_prod_2101472.jpg">
              <a:extLst>
                <a:ext uri="{FF2B5EF4-FFF2-40B4-BE49-F238E27FC236}">
                  <a16:creationId xmlns:a16="http://schemas.microsoft.com/office/drawing/2014/main" id="{D3C4DEDC-4356-59D4-F2B3-E56C403CB4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4414" y="1406505"/>
              <a:ext cx="838360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8" descr="http://monintranet.lne/upload/photos/2019-12/mbr_prod_2102228.jpg">
              <a:extLst>
                <a:ext uri="{FF2B5EF4-FFF2-40B4-BE49-F238E27FC236}">
                  <a16:creationId xmlns:a16="http://schemas.microsoft.com/office/drawing/2014/main" id="{BF10EB10-E41D-20FC-2A93-1007A5E39B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100503" y="1406505"/>
              <a:ext cx="812257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0" descr="http://monintranet.lne/upload/photos/2019-12/mbr_prod_2101821.jpg">
              <a:extLst>
                <a:ext uri="{FF2B5EF4-FFF2-40B4-BE49-F238E27FC236}">
                  <a16:creationId xmlns:a16="http://schemas.microsoft.com/office/drawing/2014/main" id="{457CFE5B-F3BA-AF62-EB78-C29D3DAE8C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596" y="1406505"/>
              <a:ext cx="780091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2" descr="http://monintranet.lne/upload/photos/2021-10/mbr_prod_2102030.png">
              <a:extLst>
                <a:ext uri="{FF2B5EF4-FFF2-40B4-BE49-F238E27FC236}">
                  <a16:creationId xmlns:a16="http://schemas.microsoft.com/office/drawing/2014/main" id="{A9B6F954-1E88-62BD-0112-F9E0D52CE79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44"/>
            <a:stretch/>
          </p:blipFill>
          <p:spPr bwMode="auto">
            <a:xfrm>
              <a:off x="6800870" y="1406505"/>
              <a:ext cx="841643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4" descr="http://monintranet.lne/upload/photos/2019-12/mbr_prod_2102024.jpg">
              <a:extLst>
                <a:ext uri="{FF2B5EF4-FFF2-40B4-BE49-F238E27FC236}">
                  <a16:creationId xmlns:a16="http://schemas.microsoft.com/office/drawing/2014/main" id="{28CCB187-B845-22D9-65B4-CDC11BB8B4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965" y="1406505"/>
              <a:ext cx="778152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6" descr="http://monintranet.lne/upload/photos/2021-08/mbr_prod_2102805.jpg">
              <a:extLst>
                <a:ext uri="{FF2B5EF4-FFF2-40B4-BE49-F238E27FC236}">
                  <a16:creationId xmlns:a16="http://schemas.microsoft.com/office/drawing/2014/main" id="{76B22E06-9B40-3300-69B9-E2BBC33A146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5"/>
            <a:stretch/>
          </p:blipFill>
          <p:spPr bwMode="auto">
            <a:xfrm>
              <a:off x="8643812" y="1406505"/>
              <a:ext cx="832027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61247120-CE68-ADAF-0956-B58E65F0408A}"/>
                </a:ext>
              </a:extLst>
            </p:cNvPr>
            <p:cNvSpPr txBox="1"/>
            <p:nvPr/>
          </p:nvSpPr>
          <p:spPr>
            <a:xfrm>
              <a:off x="8567916" y="860185"/>
              <a:ext cx="885494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Jorge </a:t>
              </a:r>
            </a:p>
            <a:p>
              <a:pPr algn="ctr"/>
              <a:r>
                <a:rPr lang="fr-FR" sz="1100" spc="-50" dirty="0">
                  <a:latin typeface="+mn-lt"/>
                </a:rPr>
                <a:t>Garcia</a:t>
              </a:r>
            </a:p>
          </p:txBody>
        </p:sp>
        <p:pic>
          <p:nvPicPr>
            <p:cNvPr id="25" name="Picture 20" descr="http://monintranet.lne/upload/photos/2019-12/mbr_prod_2102196.jpg">
              <a:extLst>
                <a:ext uri="{FF2B5EF4-FFF2-40B4-BE49-F238E27FC236}">
                  <a16:creationId xmlns:a16="http://schemas.microsoft.com/office/drawing/2014/main" id="{A9240FEF-7297-8987-A435-DFBAE6C99EA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55708" y="3503153"/>
              <a:ext cx="837018" cy="1090662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43D5F5A7-9BBD-49E5-E94A-56E15C55C5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39707" y="3502603"/>
              <a:ext cx="838729" cy="1091764"/>
            </a:xfrm>
            <a:prstGeom prst="rect">
              <a:avLst/>
            </a:prstGeom>
            <a:ln w="34925">
              <a:solidFill>
                <a:srgbClr val="FFC000"/>
              </a:solidFill>
            </a:ln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C5F348BB-DAF3-4A2B-2280-97C496A7F1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92874" y="3502603"/>
              <a:ext cx="838729" cy="1091764"/>
            </a:xfrm>
            <a:prstGeom prst="rect">
              <a:avLst/>
            </a:prstGeom>
            <a:ln w="34925">
              <a:solidFill>
                <a:srgbClr val="FFC000"/>
              </a:solidFill>
            </a:ln>
          </p:spPr>
        </p:pic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4672B126-1B94-A015-5D93-CB4037057911}"/>
                </a:ext>
              </a:extLst>
            </p:cNvPr>
            <p:cNvSpPr txBox="1"/>
            <p:nvPr/>
          </p:nvSpPr>
          <p:spPr>
            <a:xfrm>
              <a:off x="4001330" y="2958112"/>
              <a:ext cx="885494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Gaël</a:t>
              </a:r>
            </a:p>
            <a:p>
              <a:pPr algn="ctr"/>
              <a:r>
                <a:rPr lang="fr-FR" sz="1100" spc="-50" dirty="0">
                  <a:latin typeface="+mn-lt"/>
                </a:rPr>
                <a:t>Obein</a:t>
              </a:r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024F9ACD-637A-C679-5D04-98FF43D43A55}"/>
                </a:ext>
              </a:extLst>
            </p:cNvPr>
            <p:cNvSpPr txBox="1"/>
            <p:nvPr/>
          </p:nvSpPr>
          <p:spPr>
            <a:xfrm>
              <a:off x="3054370" y="2958112"/>
              <a:ext cx="885494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Kevin</a:t>
              </a:r>
              <a:br>
                <a:rPr lang="fr-FR" sz="1100" spc="-50" dirty="0">
                  <a:latin typeface="+mn-lt"/>
                </a:rPr>
              </a:br>
              <a:r>
                <a:rPr lang="fr-FR" sz="1100" spc="-50" dirty="0">
                  <a:latin typeface="+mn-lt"/>
                </a:rPr>
                <a:t>Morvan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F190FFBE-CDF1-5B58-E124-5952D14E0351}"/>
                </a:ext>
              </a:extLst>
            </p:cNvPr>
            <p:cNvSpPr txBox="1"/>
            <p:nvPr/>
          </p:nvSpPr>
          <p:spPr>
            <a:xfrm>
              <a:off x="5817268" y="2958112"/>
              <a:ext cx="1085109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Dominique Renoux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2A128FB5-17DC-9655-5EDC-F9459A5EF343}"/>
                </a:ext>
              </a:extLst>
            </p:cNvPr>
            <p:cNvSpPr txBox="1"/>
            <p:nvPr/>
          </p:nvSpPr>
          <p:spPr>
            <a:xfrm>
              <a:off x="0" y="2952255"/>
              <a:ext cx="1258240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Mikaël </a:t>
              </a:r>
              <a:br>
                <a:rPr lang="fr-FR" sz="1100" spc="-50" dirty="0">
                  <a:latin typeface="+mn-lt"/>
                </a:rPr>
              </a:br>
              <a:r>
                <a:rPr lang="fr-FR" sz="1100" spc="-50" dirty="0" err="1">
                  <a:latin typeface="+mn-lt"/>
                </a:rPr>
                <a:t>Kempeneers</a:t>
              </a:r>
              <a:endParaRPr lang="fr-FR" sz="1100" spc="-50" dirty="0">
                <a:latin typeface="+mn-lt"/>
              </a:endParaRP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7A83FDA5-2391-7D04-7262-B28E16F64A2A}"/>
                </a:ext>
              </a:extLst>
            </p:cNvPr>
            <p:cNvSpPr txBox="1"/>
            <p:nvPr/>
          </p:nvSpPr>
          <p:spPr>
            <a:xfrm>
              <a:off x="1958501" y="2958112"/>
              <a:ext cx="1250424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cs typeface="Calibri"/>
                </a:rPr>
                <a:t>Romain</a:t>
              </a:r>
              <a:endParaRPr lang="en-US" sz="1100" spc="-50" dirty="0"/>
            </a:p>
            <a:p>
              <a:pPr algn="ctr"/>
              <a:r>
                <a:rPr lang="en-GB" sz="1100" spc="-50" dirty="0">
                  <a:cs typeface="Calibri"/>
                </a:rPr>
                <a:t>Mortelette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4DF38529-2B0D-7866-4068-E3F323F4082F}"/>
                </a:ext>
              </a:extLst>
            </p:cNvPr>
            <p:cNvSpPr txBox="1"/>
            <p:nvPr/>
          </p:nvSpPr>
          <p:spPr>
            <a:xfrm>
              <a:off x="4916725" y="2958112"/>
              <a:ext cx="974245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Sylvain</a:t>
              </a:r>
            </a:p>
            <a:p>
              <a:pPr algn="ctr"/>
              <a:r>
                <a:rPr lang="fr-FR" sz="1100" spc="-50" dirty="0">
                  <a:latin typeface="+mn-lt"/>
                </a:rPr>
                <a:t>Pierrard</a:t>
              </a:r>
            </a:p>
          </p:txBody>
        </p:sp>
        <p:pic>
          <p:nvPicPr>
            <p:cNvPr id="34" name="Picture 22" descr="http://monintranet.lne/upload/photos/2019-12/mbr_prod_2101783.jpg">
              <a:extLst>
                <a:ext uri="{FF2B5EF4-FFF2-40B4-BE49-F238E27FC236}">
                  <a16:creationId xmlns:a16="http://schemas.microsoft.com/office/drawing/2014/main" id="{BDDC5130-6362-E786-59A4-39F4C27519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785540" y="3505099"/>
              <a:ext cx="837020" cy="1086772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5DB0045A-927F-1EE7-195C-CB139B41A607}"/>
                </a:ext>
              </a:extLst>
            </p:cNvPr>
            <p:cNvSpPr txBox="1"/>
            <p:nvPr/>
          </p:nvSpPr>
          <p:spPr>
            <a:xfrm>
              <a:off x="9690925" y="2958112"/>
              <a:ext cx="974245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Thierry</a:t>
              </a:r>
            </a:p>
            <a:p>
              <a:pPr algn="ctr"/>
              <a:r>
                <a:rPr lang="fr-FR" sz="1100" spc="-50" dirty="0">
                  <a:latin typeface="+mn-lt"/>
                </a:rPr>
                <a:t>Valin</a:t>
              </a:r>
            </a:p>
          </p:txBody>
        </p:sp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F8FE98F4-EF80-0205-9A6B-AFF1BC9C8D96}"/>
                </a:ext>
              </a:extLst>
            </p:cNvPr>
            <p:cNvPicPr>
              <a:picLocks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88053" y="1406505"/>
              <a:ext cx="837018" cy="1091764"/>
            </a:xfrm>
            <a:prstGeom prst="rect">
              <a:avLst/>
            </a:prstGeom>
            <a:ln w="34925">
              <a:solidFill>
                <a:srgbClr val="FFC000"/>
              </a:solidFill>
            </a:ln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AA047027-AC8B-36A1-BE66-05A000B6BB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11276" y="3502603"/>
              <a:ext cx="838729" cy="1091764"/>
            </a:xfrm>
            <a:prstGeom prst="rect">
              <a:avLst/>
            </a:prstGeom>
            <a:ln w="34925">
              <a:solidFill>
                <a:srgbClr val="FFC000"/>
              </a:solidFill>
            </a:ln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F551AA63-EF13-91EC-9606-324CF62F5A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49707" y="1406505"/>
              <a:ext cx="838729" cy="1091764"/>
            </a:xfrm>
            <a:prstGeom prst="rect">
              <a:avLst/>
            </a:prstGeom>
            <a:ln w="34925">
              <a:solidFill>
                <a:srgbClr val="FFC000"/>
              </a:solidFill>
            </a:ln>
          </p:spPr>
        </p:pic>
        <p:pic>
          <p:nvPicPr>
            <p:cNvPr id="39" name="Picture 2" descr="Jeanne-Marie Coutin">
              <a:extLst>
                <a:ext uri="{FF2B5EF4-FFF2-40B4-BE49-F238E27FC236}">
                  <a16:creationId xmlns:a16="http://schemas.microsoft.com/office/drawing/2014/main" id="{94765B79-26C3-9A63-254C-D60F3B7F0EE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025432" y="1406505"/>
              <a:ext cx="837020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8" descr="Fatima_TayebChandoul">
              <a:extLst>
                <a:ext uri="{FF2B5EF4-FFF2-40B4-BE49-F238E27FC236}">
                  <a16:creationId xmlns:a16="http://schemas.microsoft.com/office/drawing/2014/main" id="{25C82C7F-31AC-7097-B9D9-3E4E5948B79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862104" y="3502603"/>
              <a:ext cx="837020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D2AE5701-B586-0BFA-6645-F91E3CB861BD}"/>
                </a:ext>
              </a:extLst>
            </p:cNvPr>
            <p:cNvSpPr txBox="1"/>
            <p:nvPr/>
          </p:nvSpPr>
          <p:spPr>
            <a:xfrm>
              <a:off x="8649636" y="2958112"/>
              <a:ext cx="1149189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Mai</a:t>
              </a:r>
              <a:br>
                <a:rPr lang="fr-FR" sz="1100" spc="-50" dirty="0">
                  <a:latin typeface="+mn-lt"/>
                </a:rPr>
              </a:br>
              <a:r>
                <a:rPr lang="fr-FR" sz="1100" spc="-50" dirty="0">
                  <a:latin typeface="+mn-lt"/>
                </a:rPr>
                <a:t>Valin</a:t>
              </a: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A42F0DFD-3E80-EE1D-7DA5-5ACDED512061}"/>
                </a:ext>
              </a:extLst>
            </p:cNvPr>
            <p:cNvSpPr txBox="1"/>
            <p:nvPr/>
          </p:nvSpPr>
          <p:spPr>
            <a:xfrm>
              <a:off x="9431966" y="860185"/>
              <a:ext cx="1149189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Lou</a:t>
              </a:r>
              <a:br>
                <a:rPr lang="fr-FR" sz="1100" spc="-50" dirty="0">
                  <a:latin typeface="+mn-lt"/>
                </a:rPr>
              </a:br>
              <a:r>
                <a:rPr lang="fr-FR" sz="1100" spc="-50" dirty="0" err="1">
                  <a:latin typeface="+mn-lt"/>
                </a:rPr>
                <a:t>Gevaux</a:t>
              </a:r>
              <a:endParaRPr lang="fr-FR" sz="1100" spc="-50" dirty="0">
                <a:latin typeface="+mn-lt"/>
              </a:endParaRPr>
            </a:p>
          </p:txBody>
        </p: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A08DCF19-F4B0-BCE1-8E03-C6C80ADDD084}"/>
                </a:ext>
              </a:extLst>
            </p:cNvPr>
            <p:cNvSpPr txBox="1"/>
            <p:nvPr/>
          </p:nvSpPr>
          <p:spPr>
            <a:xfrm>
              <a:off x="3755316" y="860185"/>
              <a:ext cx="1377250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Jeanne-Marie </a:t>
              </a:r>
              <a:r>
                <a:rPr lang="fr-FR" sz="1100" spc="-50" dirty="0" err="1">
                  <a:latin typeface="+mn-lt"/>
                </a:rPr>
                <a:t>Coutin</a:t>
              </a:r>
              <a:endParaRPr lang="fr-FR" sz="1100" spc="-50" dirty="0">
                <a:latin typeface="+mn-lt"/>
              </a:endParaRP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4D7483B7-0D94-E711-A592-4AAAEA8A603D}"/>
                </a:ext>
              </a:extLst>
            </p:cNvPr>
            <p:cNvSpPr txBox="1"/>
            <p:nvPr/>
          </p:nvSpPr>
          <p:spPr>
            <a:xfrm>
              <a:off x="7420241" y="2958112"/>
              <a:ext cx="1710060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Fatima</a:t>
              </a:r>
              <a:br>
                <a:rPr lang="fr-FR" sz="1100" spc="-50" dirty="0">
                  <a:latin typeface="+mn-lt"/>
                </a:rPr>
              </a:br>
              <a:r>
                <a:rPr lang="fr-FR" sz="1100" spc="-50" dirty="0">
                  <a:latin typeface="+mn-lt"/>
                </a:rPr>
                <a:t>Tayeb-</a:t>
              </a:r>
              <a:r>
                <a:rPr lang="fr-FR" sz="1100" spc="-50" dirty="0" err="1">
                  <a:latin typeface="+mn-lt"/>
                </a:rPr>
                <a:t>Chandoul</a:t>
              </a:r>
              <a:endParaRPr lang="fr-FR" sz="1100" spc="-50" dirty="0">
                <a:latin typeface="+mn-lt"/>
              </a:endParaRP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A574D97F-4734-6286-127F-640370CB564C}"/>
                </a:ext>
              </a:extLst>
            </p:cNvPr>
            <p:cNvSpPr txBox="1"/>
            <p:nvPr/>
          </p:nvSpPr>
          <p:spPr>
            <a:xfrm>
              <a:off x="6475610" y="2958112"/>
              <a:ext cx="1710060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Arnaud</a:t>
              </a:r>
              <a:br>
                <a:rPr lang="fr-FR" sz="1100" spc="-50" dirty="0">
                  <a:latin typeface="+mn-lt"/>
                </a:rPr>
              </a:br>
              <a:r>
                <a:rPr lang="fr-FR" sz="1100" spc="-50" dirty="0">
                  <a:latin typeface="+mn-lt"/>
                </a:rPr>
                <a:t>Richard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A3D10E73-920E-9889-F3F7-139D695B2D66}"/>
                </a:ext>
              </a:extLst>
            </p:cNvPr>
            <p:cNvSpPr txBox="1"/>
            <p:nvPr/>
          </p:nvSpPr>
          <p:spPr>
            <a:xfrm>
              <a:off x="5414041" y="860185"/>
              <a:ext cx="1710060" cy="50650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</a:rPr>
                <a:t>Alice</a:t>
              </a:r>
              <a:br>
                <a:rPr lang="fr-FR" sz="1100" spc="-50" dirty="0">
                  <a:latin typeface="+mn-lt"/>
                </a:rPr>
              </a:br>
              <a:r>
                <a:rPr lang="fr-FR" sz="1100" spc="-50" dirty="0" err="1">
                  <a:latin typeface="+mn-lt"/>
                </a:rPr>
                <a:t>Dupiau</a:t>
              </a:r>
              <a:endParaRPr lang="fr-FR" sz="1100" spc="-50" dirty="0">
                <a:latin typeface="+mn-lt"/>
              </a:endParaRP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E79CE565-775D-AA63-9A52-E699753DD02B}"/>
                </a:ext>
              </a:extLst>
            </p:cNvPr>
            <p:cNvSpPr txBox="1"/>
            <p:nvPr/>
          </p:nvSpPr>
          <p:spPr>
            <a:xfrm>
              <a:off x="287230" y="2531249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Technicien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0CADE5F3-A565-0513-1AF9-A8EFF6B6321E}"/>
                </a:ext>
              </a:extLst>
            </p:cNvPr>
            <p:cNvSpPr txBox="1"/>
            <p:nvPr/>
          </p:nvSpPr>
          <p:spPr>
            <a:xfrm>
              <a:off x="1171549" y="2531249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Ingénieur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6C58223A-7455-EE55-4542-609F36AD0DCF}"/>
                </a:ext>
              </a:extLst>
            </p:cNvPr>
            <p:cNvSpPr txBox="1"/>
            <p:nvPr/>
          </p:nvSpPr>
          <p:spPr>
            <a:xfrm>
              <a:off x="2098562" y="2531249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Chercheur</a:t>
              </a: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8183BFE7-128F-AF34-44C9-10272A5D022A}"/>
                </a:ext>
              </a:extLst>
            </p:cNvPr>
            <p:cNvSpPr txBox="1"/>
            <p:nvPr/>
          </p:nvSpPr>
          <p:spPr>
            <a:xfrm>
              <a:off x="3025573" y="2531249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Ingénieur</a:t>
              </a:r>
            </a:p>
          </p:txBody>
        </p: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D991DE9C-C144-DCD4-7AB7-2EB356BACE61}"/>
                </a:ext>
              </a:extLst>
            </p:cNvPr>
            <p:cNvSpPr txBox="1"/>
            <p:nvPr/>
          </p:nvSpPr>
          <p:spPr>
            <a:xfrm>
              <a:off x="3895172" y="2531249"/>
              <a:ext cx="1099755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Chercheuse</a:t>
              </a:r>
            </a:p>
          </p:txBody>
        </p:sp>
        <p:sp>
          <p:nvSpPr>
            <p:cNvPr id="59" name="ZoneTexte 58">
              <a:extLst>
                <a:ext uri="{FF2B5EF4-FFF2-40B4-BE49-F238E27FC236}">
                  <a16:creationId xmlns:a16="http://schemas.microsoft.com/office/drawing/2014/main" id="{9114BB44-6CF6-FCE1-185F-112EC2CDFF61}"/>
                </a:ext>
              </a:extLst>
            </p:cNvPr>
            <p:cNvSpPr txBox="1"/>
            <p:nvPr/>
          </p:nvSpPr>
          <p:spPr>
            <a:xfrm>
              <a:off x="4891796" y="2531249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Chercheur</a:t>
              </a:r>
            </a:p>
          </p:txBody>
        </p: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EB492CD9-9D8F-539A-E3FD-D196B1F80D78}"/>
                </a:ext>
              </a:extLst>
            </p:cNvPr>
            <p:cNvSpPr txBox="1"/>
            <p:nvPr/>
          </p:nvSpPr>
          <p:spPr>
            <a:xfrm>
              <a:off x="5794414" y="2531249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Post-Doc</a:t>
              </a:r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65C3DDCF-4C87-637E-C055-39CC7F3A9847}"/>
                </a:ext>
              </a:extLst>
            </p:cNvPr>
            <p:cNvSpPr txBox="1"/>
            <p:nvPr/>
          </p:nvSpPr>
          <p:spPr>
            <a:xfrm>
              <a:off x="6751920" y="2531249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Chercheur</a:t>
              </a:r>
            </a:p>
          </p:txBody>
        </p:sp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A5F5F6FA-D087-9CD1-0E43-669E2C25AF2D}"/>
                </a:ext>
              </a:extLst>
            </p:cNvPr>
            <p:cNvSpPr txBox="1"/>
            <p:nvPr/>
          </p:nvSpPr>
          <p:spPr>
            <a:xfrm>
              <a:off x="7654541" y="2531249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Chercheur</a:t>
              </a: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79E5EAE0-1857-05F8-6F87-A7C4A05CFD28}"/>
                </a:ext>
              </a:extLst>
            </p:cNvPr>
            <p:cNvSpPr txBox="1"/>
            <p:nvPr/>
          </p:nvSpPr>
          <p:spPr>
            <a:xfrm>
              <a:off x="8581554" y="2531249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Chercheur</a:t>
              </a:r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3EE1FBB0-EEAF-4E4B-C239-09668B4A1966}"/>
                </a:ext>
              </a:extLst>
            </p:cNvPr>
            <p:cNvSpPr txBox="1"/>
            <p:nvPr/>
          </p:nvSpPr>
          <p:spPr>
            <a:xfrm>
              <a:off x="9420904" y="2531249"/>
              <a:ext cx="1160253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Chercheuse</a:t>
              </a:r>
            </a:p>
          </p:txBody>
        </p:sp>
        <p:sp>
          <p:nvSpPr>
            <p:cNvPr id="72" name="ZoneTexte 71">
              <a:extLst>
                <a:ext uri="{FF2B5EF4-FFF2-40B4-BE49-F238E27FC236}">
                  <a16:creationId xmlns:a16="http://schemas.microsoft.com/office/drawing/2014/main" id="{AC5B5322-83DE-AB93-7FF5-741C7128E77A}"/>
                </a:ext>
              </a:extLst>
            </p:cNvPr>
            <p:cNvSpPr txBox="1"/>
            <p:nvPr/>
          </p:nvSpPr>
          <p:spPr>
            <a:xfrm>
              <a:off x="129750" y="4623319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Technicien</a:t>
              </a:r>
            </a:p>
          </p:txBody>
        </p: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37BDD2DA-15D3-FE8B-BDEB-7F93564008B3}"/>
                </a:ext>
              </a:extLst>
            </p:cNvPr>
            <p:cNvSpPr txBox="1"/>
            <p:nvPr/>
          </p:nvSpPr>
          <p:spPr>
            <a:xfrm>
              <a:off x="1108940" y="4635323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ATER</a:t>
              </a:r>
            </a:p>
          </p:txBody>
        </p:sp>
        <p:sp>
          <p:nvSpPr>
            <p:cNvPr id="75" name="ZoneTexte 74">
              <a:extLst>
                <a:ext uri="{FF2B5EF4-FFF2-40B4-BE49-F238E27FC236}">
                  <a16:creationId xmlns:a16="http://schemas.microsoft.com/office/drawing/2014/main" id="{A0B8F38B-6622-C7C9-5EC1-F53C30442CE6}"/>
                </a:ext>
              </a:extLst>
            </p:cNvPr>
            <p:cNvSpPr txBox="1"/>
            <p:nvPr/>
          </p:nvSpPr>
          <p:spPr>
            <a:xfrm>
              <a:off x="2119633" y="4635323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Technicien</a:t>
              </a:r>
            </a:p>
          </p:txBody>
        </p:sp>
        <p:sp>
          <p:nvSpPr>
            <p:cNvPr id="81" name="ZoneTexte 80">
              <a:extLst>
                <a:ext uri="{FF2B5EF4-FFF2-40B4-BE49-F238E27FC236}">
                  <a16:creationId xmlns:a16="http://schemas.microsoft.com/office/drawing/2014/main" id="{23697AB4-16C0-8F6E-DBC4-5D71E61A7591}"/>
                </a:ext>
              </a:extLst>
            </p:cNvPr>
            <p:cNvSpPr txBox="1"/>
            <p:nvPr/>
          </p:nvSpPr>
          <p:spPr>
            <a:xfrm>
              <a:off x="3034448" y="4635323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Ingénieur</a:t>
              </a:r>
            </a:p>
          </p:txBody>
        </p:sp>
        <p:sp>
          <p:nvSpPr>
            <p:cNvPr id="82" name="ZoneTexte 81">
              <a:extLst>
                <a:ext uri="{FF2B5EF4-FFF2-40B4-BE49-F238E27FC236}">
                  <a16:creationId xmlns:a16="http://schemas.microsoft.com/office/drawing/2014/main" id="{32FBD074-6B21-E884-A0D8-05319290595A}"/>
                </a:ext>
              </a:extLst>
            </p:cNvPr>
            <p:cNvSpPr txBox="1"/>
            <p:nvPr/>
          </p:nvSpPr>
          <p:spPr>
            <a:xfrm>
              <a:off x="3763086" y="4635323"/>
              <a:ext cx="1369480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Maitre de  conf</a:t>
              </a:r>
            </a:p>
          </p:txBody>
        </p:sp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60338882-BD0B-E961-A773-696709224F3B}"/>
                </a:ext>
              </a:extLst>
            </p:cNvPr>
            <p:cNvSpPr txBox="1"/>
            <p:nvPr/>
          </p:nvSpPr>
          <p:spPr>
            <a:xfrm>
              <a:off x="4935749" y="4635323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Chercheur</a:t>
              </a:r>
            </a:p>
          </p:txBody>
        </p:sp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32BFCEC8-E652-4C92-44C5-3CFB23DBF6B9}"/>
                </a:ext>
              </a:extLst>
            </p:cNvPr>
            <p:cNvSpPr txBox="1"/>
            <p:nvPr/>
          </p:nvSpPr>
          <p:spPr>
            <a:xfrm>
              <a:off x="5887269" y="4635323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Chercheur</a:t>
              </a:r>
            </a:p>
          </p:txBody>
        </p:sp>
        <p:sp>
          <p:nvSpPr>
            <p:cNvPr id="85" name="ZoneTexte 84">
              <a:extLst>
                <a:ext uri="{FF2B5EF4-FFF2-40B4-BE49-F238E27FC236}">
                  <a16:creationId xmlns:a16="http://schemas.microsoft.com/office/drawing/2014/main" id="{E59D6BEA-A0D2-58A4-264C-D1DC29494A3D}"/>
                </a:ext>
              </a:extLst>
            </p:cNvPr>
            <p:cNvSpPr txBox="1"/>
            <p:nvPr/>
          </p:nvSpPr>
          <p:spPr>
            <a:xfrm>
              <a:off x="6852634" y="4635323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Ingénieur</a:t>
              </a:r>
            </a:p>
          </p:txBody>
        </p:sp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0055D245-172C-5BF8-C10A-CF179A695FC7}"/>
                </a:ext>
              </a:extLst>
            </p:cNvPr>
            <p:cNvSpPr txBox="1"/>
            <p:nvPr/>
          </p:nvSpPr>
          <p:spPr>
            <a:xfrm>
              <a:off x="7802507" y="4635323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Ingénieure</a:t>
              </a:r>
            </a:p>
          </p:txBody>
        </p:sp>
        <p:sp>
          <p:nvSpPr>
            <p:cNvPr id="87" name="ZoneTexte 86">
              <a:extLst>
                <a:ext uri="{FF2B5EF4-FFF2-40B4-BE49-F238E27FC236}">
                  <a16:creationId xmlns:a16="http://schemas.microsoft.com/office/drawing/2014/main" id="{525622FC-5151-E3ED-584B-C18547625219}"/>
                </a:ext>
              </a:extLst>
            </p:cNvPr>
            <p:cNvSpPr txBox="1"/>
            <p:nvPr/>
          </p:nvSpPr>
          <p:spPr>
            <a:xfrm>
              <a:off x="8663221" y="4635323"/>
              <a:ext cx="1122320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Chercheuse</a:t>
              </a:r>
            </a:p>
          </p:txBody>
        </p:sp>
        <p:sp>
          <p:nvSpPr>
            <p:cNvPr id="88" name="ZoneTexte 87">
              <a:extLst>
                <a:ext uri="{FF2B5EF4-FFF2-40B4-BE49-F238E27FC236}">
                  <a16:creationId xmlns:a16="http://schemas.microsoft.com/office/drawing/2014/main" id="{E79EF90D-3039-B658-A024-16E2BA6C2B87}"/>
                </a:ext>
              </a:extLst>
            </p:cNvPr>
            <p:cNvSpPr txBox="1"/>
            <p:nvPr/>
          </p:nvSpPr>
          <p:spPr>
            <a:xfrm>
              <a:off x="9703807" y="4635323"/>
              <a:ext cx="948332" cy="30751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fr-FR" sz="1100" spc="-50" dirty="0">
                  <a:latin typeface="+mn-lt"/>
                  <a:cs typeface="Calibri"/>
                </a:rPr>
                <a:t>Chercheur</a:t>
              </a:r>
            </a:p>
          </p:txBody>
        </p:sp>
        <p:pic>
          <p:nvPicPr>
            <p:cNvPr id="89" name="Image 88">
              <a:extLst>
                <a:ext uri="{FF2B5EF4-FFF2-40B4-BE49-F238E27FC236}">
                  <a16:creationId xmlns:a16="http://schemas.microsoft.com/office/drawing/2014/main" id="{267360DB-1222-1045-BF4C-AFB31DAB65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006028" y="3617489"/>
              <a:ext cx="1086773" cy="857002"/>
            </a:xfrm>
            <a:prstGeom prst="rect">
              <a:avLst/>
            </a:prstGeom>
            <a:ln w="34925">
              <a:solidFill>
                <a:srgbClr val="FFC000"/>
              </a:solidFill>
            </a:ln>
          </p:spPr>
        </p:pic>
        <p:pic>
          <p:nvPicPr>
            <p:cNvPr id="90" name="Image 89">
              <a:extLst>
                <a:ext uri="{FF2B5EF4-FFF2-40B4-BE49-F238E27FC236}">
                  <a16:creationId xmlns:a16="http://schemas.microsoft.com/office/drawing/2014/main" id="{D2E91595-A89A-E577-F698-8A6C5513D1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94926" y="3502602"/>
              <a:ext cx="842929" cy="1091764"/>
            </a:xfrm>
            <a:prstGeom prst="rect">
              <a:avLst/>
            </a:prstGeom>
            <a:noFill/>
            <a:ln w="34925">
              <a:solidFill>
                <a:srgbClr val="FFC000"/>
              </a:solidFill>
            </a:ln>
          </p:spPr>
        </p:pic>
        <p:pic>
          <p:nvPicPr>
            <p:cNvPr id="92" name="Image 91" descr="Une image contenant silhouette&#10;&#10;Description générée automatiquement">
              <a:extLst>
                <a:ext uri="{FF2B5EF4-FFF2-40B4-BE49-F238E27FC236}">
                  <a16:creationId xmlns:a16="http://schemas.microsoft.com/office/drawing/2014/main" id="{B4994683-CA2E-ABBD-220C-C70487795C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9272" b="96026" l="3817" r="95420">
                          <a14:foregroundMark x1="54198" y1="80795" x2="54198" y2="80795"/>
                          <a14:foregroundMark x1="29771" y1="91391" x2="29771" y2="91391"/>
                          <a14:foregroundMark x1="4580" y1="94702" x2="4580" y2="94702"/>
                          <a14:foregroundMark x1="95420" y1="96689" x2="95420" y2="9668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1071" y="3498574"/>
              <a:ext cx="832428" cy="1090800"/>
            </a:xfrm>
            <a:prstGeom prst="rect">
              <a:avLst/>
            </a:prstGeom>
            <a:ln w="38100">
              <a:solidFill>
                <a:srgbClr val="FFC000"/>
              </a:solidFill>
            </a:ln>
          </p:spPr>
        </p:pic>
      </p:grpSp>
      <p:sp>
        <p:nvSpPr>
          <p:cNvPr id="2" name="ZoneTexte 1">
            <a:extLst>
              <a:ext uri="{FF2B5EF4-FFF2-40B4-BE49-F238E27FC236}">
                <a16:creationId xmlns:a16="http://schemas.microsoft.com/office/drawing/2014/main" id="{3578963F-01D7-0A19-6732-3C1E78DB4CC9}"/>
              </a:ext>
            </a:extLst>
          </p:cNvPr>
          <p:cNvSpPr txBox="1"/>
          <p:nvPr/>
        </p:nvSpPr>
        <p:spPr>
          <a:xfrm>
            <a:off x="9093" y="4681490"/>
            <a:ext cx="302710" cy="2154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 sz="800" spc="-50" dirty="0">
                <a:latin typeface="+mn-lt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951763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re 1">
            <a:extLst>
              <a:ext uri="{FF2B5EF4-FFF2-40B4-BE49-F238E27FC236}">
                <a16:creationId xmlns:a16="http://schemas.microsoft.com/office/drawing/2014/main" id="{6DB271B5-13E8-4BCA-8198-032BB702E603}"/>
              </a:ext>
            </a:extLst>
          </p:cNvPr>
          <p:cNvSpPr txBox="1">
            <a:spLocks/>
          </p:cNvSpPr>
          <p:nvPr/>
        </p:nvSpPr>
        <p:spPr>
          <a:xfrm>
            <a:off x="4034587" y="3954750"/>
            <a:ext cx="816154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fr-FR" sz="1800" cap="none" spc="75" dirty="0">
                <a:solidFill>
                  <a:srgbClr val="000000"/>
                </a:solidFill>
              </a:rPr>
              <a:t>P(</a:t>
            </a:r>
            <a:r>
              <a:rPr lang="fr-FR" sz="1800" cap="none" spc="75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fr-FR" sz="1800" cap="none" spc="75" dirty="0">
                <a:solidFill>
                  <a:srgbClr val="000000"/>
                </a:solidFill>
              </a:rPr>
              <a:t>) =</a:t>
            </a:r>
          </a:p>
        </p:txBody>
      </p:sp>
      <p:grpSp>
        <p:nvGrpSpPr>
          <p:cNvPr id="1037" name="Groupe 1036">
            <a:extLst>
              <a:ext uri="{FF2B5EF4-FFF2-40B4-BE49-F238E27FC236}">
                <a16:creationId xmlns:a16="http://schemas.microsoft.com/office/drawing/2014/main" id="{DB17BC9A-4224-8C20-025E-1FA85C4C72C6}"/>
              </a:ext>
            </a:extLst>
          </p:cNvPr>
          <p:cNvGrpSpPr/>
          <p:nvPr/>
        </p:nvGrpSpPr>
        <p:grpSpPr>
          <a:xfrm>
            <a:off x="4724105" y="3793651"/>
            <a:ext cx="1324282" cy="931522"/>
            <a:chOff x="7542939" y="2987474"/>
            <a:chExt cx="1324282" cy="931522"/>
          </a:xfrm>
        </p:grpSpPr>
        <p:sp>
          <p:nvSpPr>
            <p:cNvPr id="1030" name="Titre 1">
              <a:extLst>
                <a:ext uri="{FF2B5EF4-FFF2-40B4-BE49-F238E27FC236}">
                  <a16:creationId xmlns:a16="http://schemas.microsoft.com/office/drawing/2014/main" id="{1738ADED-E029-A0F9-1C55-D2498AB6E9E5}"/>
                </a:ext>
              </a:extLst>
            </p:cNvPr>
            <p:cNvSpPr txBox="1">
              <a:spLocks/>
            </p:cNvSpPr>
            <p:nvPr/>
          </p:nvSpPr>
          <p:spPr>
            <a:xfrm>
              <a:off x="7542939" y="3148573"/>
              <a:ext cx="756109" cy="573082"/>
            </a:xfrm>
            <a:prstGeom prst="rect">
              <a:avLst/>
            </a:prstGeom>
          </p:spPr>
          <p:txBody>
            <a:bodyPr anchor="ctr" anchorCtr="0"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kern="1200" cap="all" spc="100" baseline="0">
                  <a:solidFill>
                    <a:schemeClr val="bg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defTabSz="685800" fontAlgn="auto">
                <a:spcAft>
                  <a:spcPts val="0"/>
                </a:spcAft>
              </a:pPr>
              <a:r>
                <a:rPr lang="fr-FR" sz="1800" cap="none" spc="75" dirty="0" err="1">
                  <a:solidFill>
                    <a:srgbClr val="000000"/>
                  </a:solidFill>
                </a:rPr>
                <a:t>C⋅m</a:t>
              </a:r>
              <a:r>
                <a:rPr lang="fr-FR" sz="1800" cap="none" spc="75" dirty="0">
                  <a:solidFill>
                    <a:srgbClr val="000000"/>
                  </a:solidFill>
                </a:rPr>
                <a:t>⋅</a:t>
              </a:r>
            </a:p>
          </p:txBody>
        </p:sp>
        <p:sp>
          <p:nvSpPr>
            <p:cNvPr id="1032" name="Titre 1">
              <a:extLst>
                <a:ext uri="{FF2B5EF4-FFF2-40B4-BE49-F238E27FC236}">
                  <a16:creationId xmlns:a16="http://schemas.microsoft.com/office/drawing/2014/main" id="{7D48B3E2-A0B1-F673-8F43-85232D936A7C}"/>
                </a:ext>
              </a:extLst>
            </p:cNvPr>
            <p:cNvSpPr txBox="1">
              <a:spLocks/>
            </p:cNvSpPr>
            <p:nvPr/>
          </p:nvSpPr>
          <p:spPr>
            <a:xfrm>
              <a:off x="8111112" y="2987474"/>
              <a:ext cx="756109" cy="573082"/>
            </a:xfrm>
            <a:prstGeom prst="rect">
              <a:avLst/>
            </a:prstGeom>
          </p:spPr>
          <p:txBody>
            <a:bodyPr anchor="ctr" anchorCtr="0"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kern="1200" cap="all" spc="100" baseline="0">
                  <a:solidFill>
                    <a:schemeClr val="bg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defTabSz="685800" fontAlgn="auto">
                <a:spcAft>
                  <a:spcPts val="0"/>
                </a:spcAft>
              </a:pPr>
              <a:r>
                <a:rPr lang="fr-FR" sz="1800" cap="none" spc="75" dirty="0">
                  <a:solidFill>
                    <a:srgbClr val="000000"/>
                  </a:solidFill>
                </a:rPr>
                <a:t>dT</a:t>
              </a:r>
            </a:p>
          </p:txBody>
        </p:sp>
        <p:sp>
          <p:nvSpPr>
            <p:cNvPr id="1033" name="Titre 1">
              <a:extLst>
                <a:ext uri="{FF2B5EF4-FFF2-40B4-BE49-F238E27FC236}">
                  <a16:creationId xmlns:a16="http://schemas.microsoft.com/office/drawing/2014/main" id="{258EF97C-C455-29A8-0B80-E3EB63DAF9F0}"/>
                </a:ext>
              </a:extLst>
            </p:cNvPr>
            <p:cNvSpPr txBox="1">
              <a:spLocks/>
            </p:cNvSpPr>
            <p:nvPr/>
          </p:nvSpPr>
          <p:spPr>
            <a:xfrm>
              <a:off x="8111112" y="3345914"/>
              <a:ext cx="756109" cy="573082"/>
            </a:xfrm>
            <a:prstGeom prst="rect">
              <a:avLst/>
            </a:prstGeom>
          </p:spPr>
          <p:txBody>
            <a:bodyPr anchor="ctr" anchorCtr="0"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kern="1200" cap="all" spc="100" baseline="0">
                  <a:solidFill>
                    <a:schemeClr val="bg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defTabSz="685800" fontAlgn="auto">
                <a:spcAft>
                  <a:spcPts val="0"/>
                </a:spcAft>
              </a:pPr>
              <a:r>
                <a:rPr lang="fr-FR" sz="1800" cap="none" spc="75" dirty="0" err="1">
                  <a:solidFill>
                    <a:srgbClr val="000000"/>
                  </a:solidFill>
                </a:rPr>
                <a:t>dt</a:t>
              </a:r>
              <a:endParaRPr lang="fr-FR" sz="1800" cap="none" spc="75" dirty="0">
                <a:solidFill>
                  <a:srgbClr val="000000"/>
                </a:solidFill>
              </a:endParaRPr>
            </a:p>
          </p:txBody>
        </p:sp>
        <p:cxnSp>
          <p:nvCxnSpPr>
            <p:cNvPr id="1035" name="Connecteur droit 1034">
              <a:extLst>
                <a:ext uri="{FF2B5EF4-FFF2-40B4-BE49-F238E27FC236}">
                  <a16:creationId xmlns:a16="http://schemas.microsoft.com/office/drawing/2014/main" id="{BF523224-BB23-6344-E5A7-C4FC359D07F8}"/>
                </a:ext>
              </a:extLst>
            </p:cNvPr>
            <p:cNvCxnSpPr>
              <a:cxnSpLocks/>
            </p:cNvCxnSpPr>
            <p:nvPr/>
          </p:nvCxnSpPr>
          <p:spPr>
            <a:xfrm>
              <a:off x="8111112" y="3427092"/>
              <a:ext cx="4593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Etablir la traçabilité des références nationales de radiométrie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A716602-87DB-88FE-1445-F3EC36D47D40}"/>
              </a:ext>
            </a:extLst>
          </p:cNvPr>
          <p:cNvSpPr txBox="1">
            <a:spLocks/>
          </p:cNvSpPr>
          <p:nvPr/>
        </p:nvSpPr>
        <p:spPr>
          <a:xfrm>
            <a:off x="0" y="4725173"/>
            <a:ext cx="1733107" cy="218794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fr-FR" sz="800" cap="none" spc="75" dirty="0">
                <a:solidFill>
                  <a:srgbClr val="000000"/>
                </a:solidFill>
              </a:rPr>
              <a:t>Capacité thermique massique</a:t>
            </a:r>
          </a:p>
        </p:txBody>
      </p:sp>
      <p:pic>
        <p:nvPicPr>
          <p:cNvPr id="120" name="Image 119">
            <a:extLst>
              <a:ext uri="{FF2B5EF4-FFF2-40B4-BE49-F238E27FC236}">
                <a16:creationId xmlns:a16="http://schemas.microsoft.com/office/drawing/2014/main" id="{27BF0CA6-6231-DEE9-B258-2890676FC27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269" y="1319754"/>
            <a:ext cx="1175478" cy="1171204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BCCF1866-935F-889E-D550-FBEBB39BB5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46" y="1927412"/>
            <a:ext cx="2679736" cy="2639236"/>
          </a:xfrm>
          <a:prstGeom prst="rect">
            <a:avLst/>
          </a:prstGeom>
        </p:spPr>
      </p:pic>
      <p:sp>
        <p:nvSpPr>
          <p:cNvPr id="122" name="ZoneTexte 121">
            <a:extLst>
              <a:ext uri="{FF2B5EF4-FFF2-40B4-BE49-F238E27FC236}">
                <a16:creationId xmlns:a16="http://schemas.microsoft.com/office/drawing/2014/main" id="{FF0F0250-0C83-FA66-49A1-150E8AB28FF6}"/>
              </a:ext>
            </a:extLst>
          </p:cNvPr>
          <p:cNvSpPr txBox="1"/>
          <p:nvPr/>
        </p:nvSpPr>
        <p:spPr>
          <a:xfrm>
            <a:off x="4214192" y="185530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🤔</a:t>
            </a:r>
          </a:p>
        </p:txBody>
      </p:sp>
      <p:pic>
        <p:nvPicPr>
          <p:cNvPr id="1027" name="Image 1026">
            <a:extLst>
              <a:ext uri="{FF2B5EF4-FFF2-40B4-BE49-F238E27FC236}">
                <a16:creationId xmlns:a16="http://schemas.microsoft.com/office/drawing/2014/main" id="{5ECD0A49-676C-C0DF-C0E2-EC7B22652ED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863" y="2464166"/>
            <a:ext cx="1011914" cy="128743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6B734F7-6E68-1D63-D999-3A127529B38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863" y="2668738"/>
            <a:ext cx="868159" cy="1123212"/>
          </a:xfrm>
          <a:prstGeom prst="rect">
            <a:avLst/>
          </a:prstGeom>
        </p:spPr>
      </p:pic>
      <p:sp>
        <p:nvSpPr>
          <p:cNvPr id="6" name="Triangle 5">
            <a:extLst>
              <a:ext uri="{FF2B5EF4-FFF2-40B4-BE49-F238E27FC236}">
                <a16:creationId xmlns:a16="http://schemas.microsoft.com/office/drawing/2014/main" id="{15B9110D-F326-0FF4-90D8-1DDBDA6A7286}"/>
              </a:ext>
            </a:extLst>
          </p:cNvPr>
          <p:cNvSpPr/>
          <p:nvPr/>
        </p:nvSpPr>
        <p:spPr>
          <a:xfrm rot="16200000">
            <a:off x="4574575" y="2134890"/>
            <a:ext cx="707886" cy="2197210"/>
          </a:xfrm>
          <a:prstGeom prst="triangle">
            <a:avLst/>
          </a:prstGeom>
          <a:solidFill>
            <a:srgbClr val="FFC000">
              <a:alpha val="90537"/>
            </a:srgbClr>
          </a:solidFill>
          <a:ln>
            <a:noFill/>
          </a:ln>
          <a:effectLst>
            <a:softEdge rad="56139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807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EEECEA2-1E0F-C3E4-BA1B-AB2C32A4FEE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03" y="912883"/>
            <a:ext cx="764600" cy="957016"/>
          </a:xfrm>
          <a:prstGeom prst="rect">
            <a:avLst/>
          </a:prstGeom>
        </p:spPr>
      </p:pic>
      <p:sp>
        <p:nvSpPr>
          <p:cNvPr id="31" name="Text Box 3">
            <a:extLst>
              <a:ext uri="{FF2B5EF4-FFF2-40B4-BE49-F238E27FC236}">
                <a16:creationId xmlns:a16="http://schemas.microsoft.com/office/drawing/2014/main" id="{3E7E8D0F-67E1-8FDC-A2E0-22CBF47BB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537" y="3882415"/>
            <a:ext cx="14293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8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r-FR" sz="18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fr-FR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1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r-FR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Bolomètre, Thermopile</a:t>
            </a:r>
          </a:p>
        </p:txBody>
      </p:sp>
      <p:pic>
        <p:nvPicPr>
          <p:cNvPr id="120" name="Image 119">
            <a:extLst>
              <a:ext uri="{FF2B5EF4-FFF2-40B4-BE49-F238E27FC236}">
                <a16:creationId xmlns:a16="http://schemas.microsoft.com/office/drawing/2014/main" id="{27BF0CA6-6231-DEE9-B258-2890676FC2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269" y="1319754"/>
            <a:ext cx="1175478" cy="1171204"/>
          </a:xfrm>
          <a:prstGeom prst="rect">
            <a:avLst/>
          </a:prstGeom>
        </p:spPr>
      </p:pic>
      <p:sp>
        <p:nvSpPr>
          <p:cNvPr id="122" name="ZoneTexte 121">
            <a:extLst>
              <a:ext uri="{FF2B5EF4-FFF2-40B4-BE49-F238E27FC236}">
                <a16:creationId xmlns:a16="http://schemas.microsoft.com/office/drawing/2014/main" id="{FF0F0250-0C83-FA66-49A1-150E8AB28FF6}"/>
              </a:ext>
            </a:extLst>
          </p:cNvPr>
          <p:cNvSpPr txBox="1"/>
          <p:nvPr/>
        </p:nvSpPr>
        <p:spPr>
          <a:xfrm>
            <a:off x="4214192" y="185530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🙂</a:t>
            </a:r>
          </a:p>
        </p:txBody>
      </p: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8FBF6B77-9479-1D0C-7A74-2F437D3F05E2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4217606" y="3230344"/>
            <a:ext cx="1413395" cy="551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9">
            <a:extLst>
              <a:ext uri="{FF2B5EF4-FFF2-40B4-BE49-F238E27FC236}">
                <a16:creationId xmlns:a16="http://schemas.microsoft.com/office/drawing/2014/main" id="{04EB0B52-16A3-E0CB-66D3-0A6C30E39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9710" y="2468889"/>
            <a:ext cx="1027556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Elément absorbant</a:t>
            </a:r>
          </a:p>
        </p:txBody>
      </p:sp>
      <p:sp>
        <p:nvSpPr>
          <p:cNvPr id="19" name="Text Box 11">
            <a:extLst>
              <a:ext uri="{FF2B5EF4-FFF2-40B4-BE49-F238E27FC236}">
                <a16:creationId xmlns:a16="http://schemas.microsoft.com/office/drawing/2014/main" id="{17DD810A-DEA7-01B0-0C1E-A882148F1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3925" y="3605153"/>
            <a:ext cx="1386913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Puits thermique (dissipateur)</a:t>
            </a:r>
          </a:p>
        </p:txBody>
      </p:sp>
      <p:sp>
        <p:nvSpPr>
          <p:cNvPr id="21" name="Text Box 13">
            <a:extLst>
              <a:ext uri="{FF2B5EF4-FFF2-40B4-BE49-F238E27FC236}">
                <a16:creationId xmlns:a16="http://schemas.microsoft.com/office/drawing/2014/main" id="{83E87C76-2A76-6ED4-FECD-9BE8BA912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2648" y="3226736"/>
            <a:ext cx="840335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Lien thermique</a:t>
            </a:r>
            <a:endParaRPr lang="fr-FR" sz="10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6DD64D09-AC4E-269A-E75C-290D0DA3E2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001" y="2853754"/>
            <a:ext cx="2382537" cy="764210"/>
          </a:xfrm>
          <a:prstGeom prst="rect">
            <a:avLst/>
          </a:prstGeom>
        </p:spPr>
      </p:pic>
      <p:sp>
        <p:nvSpPr>
          <p:cNvPr id="37" name="Titre 1">
            <a:extLst>
              <a:ext uri="{FF2B5EF4-FFF2-40B4-BE49-F238E27FC236}">
                <a16:creationId xmlns:a16="http://schemas.microsoft.com/office/drawing/2014/main" id="{F81C1796-FECC-96A6-C313-6766DBF21F01}"/>
              </a:ext>
            </a:extLst>
          </p:cNvPr>
          <p:cNvSpPr txBox="1">
            <a:spLocks/>
          </p:cNvSpPr>
          <p:nvPr/>
        </p:nvSpPr>
        <p:spPr>
          <a:xfrm>
            <a:off x="3930782" y="3954750"/>
            <a:ext cx="923834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r" defTabSz="685800" fontAlgn="auto">
              <a:spcAft>
                <a:spcPts val="0"/>
              </a:spcAft>
            </a:pPr>
            <a:r>
              <a:rPr lang="fr-FR" sz="1800" cap="none" spc="75" dirty="0" err="1">
                <a:solidFill>
                  <a:srgbClr val="000000"/>
                </a:solidFill>
                <a:latin typeface="Symbol" pitchFamily="2" charset="2"/>
              </a:rPr>
              <a:t>e</a:t>
            </a:r>
            <a:r>
              <a:rPr lang="fr-FR" sz="1800" cap="none" spc="75" dirty="0" err="1">
                <a:solidFill>
                  <a:srgbClr val="000000"/>
                </a:solidFill>
              </a:rPr>
              <a:t>P</a:t>
            </a:r>
            <a:r>
              <a:rPr lang="fr-FR" sz="1800" cap="none" spc="75" dirty="0">
                <a:solidFill>
                  <a:srgbClr val="000000"/>
                </a:solidFill>
              </a:rPr>
              <a:t>(</a:t>
            </a:r>
            <a:r>
              <a:rPr lang="fr-FR" sz="1800" cap="none" spc="75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fr-FR" sz="1800" cap="none" spc="75" dirty="0">
                <a:solidFill>
                  <a:srgbClr val="000000"/>
                </a:solidFill>
              </a:rPr>
              <a:t>) =</a:t>
            </a:r>
          </a:p>
        </p:txBody>
      </p:sp>
      <p:sp>
        <p:nvSpPr>
          <p:cNvPr id="39" name="Titre 1">
            <a:extLst>
              <a:ext uri="{FF2B5EF4-FFF2-40B4-BE49-F238E27FC236}">
                <a16:creationId xmlns:a16="http://schemas.microsoft.com/office/drawing/2014/main" id="{C29BD5EA-0DAC-3E27-9FC5-0FCEC1243C3C}"/>
              </a:ext>
            </a:extLst>
          </p:cNvPr>
          <p:cNvSpPr txBox="1">
            <a:spLocks/>
          </p:cNvSpPr>
          <p:nvPr/>
        </p:nvSpPr>
        <p:spPr>
          <a:xfrm>
            <a:off x="4719529" y="3954750"/>
            <a:ext cx="357808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fr-FR" sz="1800" cap="none" spc="75" dirty="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41" name="Titre 1">
            <a:extLst>
              <a:ext uri="{FF2B5EF4-FFF2-40B4-BE49-F238E27FC236}">
                <a16:creationId xmlns:a16="http://schemas.microsoft.com/office/drawing/2014/main" id="{105F7EE6-F7DD-097B-4E45-91526BD19F45}"/>
              </a:ext>
            </a:extLst>
          </p:cNvPr>
          <p:cNvSpPr txBox="1">
            <a:spLocks/>
          </p:cNvSpPr>
          <p:nvPr/>
        </p:nvSpPr>
        <p:spPr>
          <a:xfrm>
            <a:off x="4931142" y="4152091"/>
            <a:ext cx="75610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800" cap="none" spc="75" dirty="0" err="1">
                <a:solidFill>
                  <a:srgbClr val="000000"/>
                </a:solidFill>
              </a:rPr>
              <a:t>dt</a:t>
            </a:r>
            <a:endParaRPr lang="fr-FR" sz="1800" cap="none" spc="75" dirty="0">
              <a:solidFill>
                <a:srgbClr val="000000"/>
              </a:solidFill>
            </a:endParaRP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2ED035C1-C527-73EA-5ECC-A5B7BE39C424}"/>
              </a:ext>
            </a:extLst>
          </p:cNvPr>
          <p:cNvCxnSpPr>
            <a:cxnSpLocks/>
          </p:cNvCxnSpPr>
          <p:nvPr/>
        </p:nvCxnSpPr>
        <p:spPr>
          <a:xfrm>
            <a:off x="5079505" y="4233269"/>
            <a:ext cx="4593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re 1">
            <a:extLst>
              <a:ext uri="{FF2B5EF4-FFF2-40B4-BE49-F238E27FC236}">
                <a16:creationId xmlns:a16="http://schemas.microsoft.com/office/drawing/2014/main" id="{FFC12AD1-67DF-40EE-5A3C-E549CE178263}"/>
              </a:ext>
            </a:extLst>
          </p:cNvPr>
          <p:cNvSpPr txBox="1">
            <a:spLocks/>
          </p:cNvSpPr>
          <p:nvPr/>
        </p:nvSpPr>
        <p:spPr>
          <a:xfrm>
            <a:off x="5551318" y="3954750"/>
            <a:ext cx="1093440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fr-FR" sz="1800" cap="none" spc="75" dirty="0">
                <a:solidFill>
                  <a:srgbClr val="000000"/>
                </a:solidFill>
              </a:rPr>
              <a:t>+ GT</a:t>
            </a:r>
            <a:r>
              <a:rPr lang="fr-FR" sz="1800" cap="none" spc="75" baseline="-25000" dirty="0">
                <a:solidFill>
                  <a:srgbClr val="000000"/>
                </a:solidFill>
              </a:rPr>
              <a:t>1</a:t>
            </a:r>
            <a:r>
              <a:rPr lang="fr-FR" sz="1800" cap="none" spc="75" dirty="0">
                <a:solidFill>
                  <a:srgbClr val="000000"/>
                </a:solidFill>
              </a:rPr>
              <a:t>(</a:t>
            </a:r>
            <a:r>
              <a:rPr lang="fr-FR" sz="1800" cap="none" spc="75" dirty="0" err="1">
                <a:solidFill>
                  <a:srgbClr val="000000"/>
                </a:solidFill>
              </a:rPr>
              <a:t>t</a:t>
            </a:r>
            <a:r>
              <a:rPr lang="fr-FR" sz="1800" cap="none" spc="75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44" name="Text Box 16">
            <a:extLst>
              <a:ext uri="{FF2B5EF4-FFF2-40B4-BE49-F238E27FC236}">
                <a16:creationId xmlns:a16="http://schemas.microsoft.com/office/drawing/2014/main" id="{5648CD81-A44B-352E-08CD-0B68250A1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7202" y="2848289"/>
            <a:ext cx="754163" cy="24622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r-FR" sz="1000" i="1" dirty="0">
                <a:latin typeface="Calibri" panose="020F0502020204030204" pitchFamily="34" charset="0"/>
                <a:cs typeface="Calibri" panose="020F0502020204030204" pitchFamily="34" charset="0"/>
              </a:rPr>
              <a:t> = T</a:t>
            </a:r>
            <a:r>
              <a:rPr lang="fr-FR" sz="1000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fr-FR" sz="1000" i="1" dirty="0">
                <a:latin typeface="Calibri" panose="020F0502020204030204" pitchFamily="34" charset="0"/>
                <a:cs typeface="Calibri" panose="020F0502020204030204" pitchFamily="34" charset="0"/>
              </a:rPr>
              <a:t> + T</a:t>
            </a:r>
            <a:r>
              <a:rPr lang="fr-FR" sz="1000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fr-FR" sz="1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2E364C8E-572B-ABB0-3A3B-05174118677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46" y="1927412"/>
            <a:ext cx="2679736" cy="263923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3E147E9-EC19-277A-B5B5-36C4B81116B6}"/>
              </a:ext>
            </a:extLst>
          </p:cNvPr>
          <p:cNvSpPr txBox="1"/>
          <p:nvPr/>
        </p:nvSpPr>
        <p:spPr>
          <a:xfrm>
            <a:off x="-29345" y="759142"/>
            <a:ext cx="485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1878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2E10D7-585F-7B81-043A-5CB428CC4C39}"/>
              </a:ext>
            </a:extLst>
          </p:cNvPr>
          <p:cNvSpPr/>
          <p:nvPr/>
        </p:nvSpPr>
        <p:spPr>
          <a:xfrm>
            <a:off x="5877202" y="2854134"/>
            <a:ext cx="45719" cy="259565"/>
          </a:xfrm>
          <a:prstGeom prst="rect">
            <a:avLst/>
          </a:prstGeom>
          <a:solidFill>
            <a:srgbClr val="6AA0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702418B-5C65-3B96-DA47-CAE82FE97CA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7466" y="2668738"/>
            <a:ext cx="868159" cy="1123212"/>
          </a:xfrm>
          <a:prstGeom prst="rect">
            <a:avLst/>
          </a:prstGeom>
        </p:spPr>
      </p:pic>
      <p:sp>
        <p:nvSpPr>
          <p:cNvPr id="14" name="Triangle 13">
            <a:extLst>
              <a:ext uri="{FF2B5EF4-FFF2-40B4-BE49-F238E27FC236}">
                <a16:creationId xmlns:a16="http://schemas.microsoft.com/office/drawing/2014/main" id="{16C62124-E4EC-3F53-C0A2-2AAC4403A72B}"/>
              </a:ext>
            </a:extLst>
          </p:cNvPr>
          <p:cNvSpPr/>
          <p:nvPr/>
        </p:nvSpPr>
        <p:spPr>
          <a:xfrm rot="16200000">
            <a:off x="4221178" y="2134890"/>
            <a:ext cx="707886" cy="2197210"/>
          </a:xfrm>
          <a:prstGeom prst="triangle">
            <a:avLst/>
          </a:prstGeom>
          <a:solidFill>
            <a:srgbClr val="FFC000">
              <a:alpha val="90537"/>
            </a:srgbClr>
          </a:solidFill>
          <a:ln>
            <a:noFill/>
          </a:ln>
          <a:effectLst>
            <a:softEdge rad="56139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962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24C4FAA3-2C27-D460-C6FD-0DC611583DB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001" y="2853754"/>
            <a:ext cx="2382537" cy="76421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Radiomètre à substitution électrique</a:t>
            </a:r>
          </a:p>
        </p:txBody>
      </p:sp>
      <p:pic>
        <p:nvPicPr>
          <p:cNvPr id="120" name="Image 119">
            <a:extLst>
              <a:ext uri="{FF2B5EF4-FFF2-40B4-BE49-F238E27FC236}">
                <a16:creationId xmlns:a16="http://schemas.microsoft.com/office/drawing/2014/main" id="{27BF0CA6-6231-DEE9-B258-2890676FC2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269" y="1319754"/>
            <a:ext cx="1175478" cy="1171204"/>
          </a:xfrm>
          <a:prstGeom prst="rect">
            <a:avLst/>
          </a:prstGeom>
        </p:spPr>
      </p:pic>
      <p:sp>
        <p:nvSpPr>
          <p:cNvPr id="122" name="ZoneTexte 121">
            <a:extLst>
              <a:ext uri="{FF2B5EF4-FFF2-40B4-BE49-F238E27FC236}">
                <a16:creationId xmlns:a16="http://schemas.microsoft.com/office/drawing/2014/main" id="{FF0F0250-0C83-FA66-49A1-150E8AB28FF6}"/>
              </a:ext>
            </a:extLst>
          </p:cNvPr>
          <p:cNvSpPr txBox="1"/>
          <p:nvPr/>
        </p:nvSpPr>
        <p:spPr>
          <a:xfrm>
            <a:off x="4214192" y="185530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☺️</a:t>
            </a:r>
          </a:p>
        </p:txBody>
      </p: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8FBF6B77-9479-1D0C-7A74-2F437D3F05E2}"/>
              </a:ext>
            </a:extLst>
          </p:cNvPr>
          <p:cNvCxnSpPr>
            <a:cxnSpLocks/>
          </p:cNvCxnSpPr>
          <p:nvPr/>
        </p:nvCxnSpPr>
        <p:spPr>
          <a:xfrm>
            <a:off x="3795823" y="3230344"/>
            <a:ext cx="1300052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Image 46">
            <a:extLst>
              <a:ext uri="{FF2B5EF4-FFF2-40B4-BE49-F238E27FC236}">
                <a16:creationId xmlns:a16="http://schemas.microsoft.com/office/drawing/2014/main" id="{2E364C8E-572B-ABB0-3A3B-05174118677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46" y="1927412"/>
            <a:ext cx="2679736" cy="2639236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07D00744-1686-43B7-1422-2C8F0F1183AB}"/>
              </a:ext>
            </a:extLst>
          </p:cNvPr>
          <p:cNvSpPr txBox="1">
            <a:spLocks/>
          </p:cNvSpPr>
          <p:nvPr/>
        </p:nvSpPr>
        <p:spPr>
          <a:xfrm>
            <a:off x="3930782" y="3954750"/>
            <a:ext cx="923834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r" defTabSz="685800" fontAlgn="auto">
              <a:spcAft>
                <a:spcPts val="0"/>
              </a:spcAft>
            </a:pPr>
            <a:r>
              <a:rPr lang="fr-FR" sz="1800" cap="none" spc="75" dirty="0" err="1">
                <a:solidFill>
                  <a:srgbClr val="000000"/>
                </a:solidFill>
                <a:latin typeface="Symbol" pitchFamily="2" charset="2"/>
              </a:rPr>
              <a:t>e</a:t>
            </a:r>
            <a:r>
              <a:rPr lang="fr-FR" sz="1800" cap="none" spc="75" dirty="0" err="1">
                <a:solidFill>
                  <a:srgbClr val="000000"/>
                </a:solidFill>
              </a:rPr>
              <a:t>P</a:t>
            </a:r>
            <a:r>
              <a:rPr lang="fr-FR" sz="1800" cap="none" spc="75" dirty="0">
                <a:solidFill>
                  <a:srgbClr val="000000"/>
                </a:solidFill>
              </a:rPr>
              <a:t>(</a:t>
            </a:r>
            <a:r>
              <a:rPr lang="fr-FR" sz="1800" cap="none" spc="75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fr-FR" sz="1800" cap="none" spc="75" dirty="0">
                <a:solidFill>
                  <a:srgbClr val="000000"/>
                </a:solidFill>
              </a:rPr>
              <a:t>) =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0CCB7FE2-844E-D88C-85D8-12402991ED4D}"/>
              </a:ext>
            </a:extLst>
          </p:cNvPr>
          <p:cNvSpPr txBox="1">
            <a:spLocks/>
          </p:cNvSpPr>
          <p:nvPr/>
        </p:nvSpPr>
        <p:spPr>
          <a:xfrm>
            <a:off x="4833799" y="3954750"/>
            <a:ext cx="923834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fr-FR" sz="1800" cap="none" spc="75" dirty="0" err="1">
                <a:solidFill>
                  <a:srgbClr val="000000"/>
                </a:solidFill>
              </a:rPr>
              <a:t>P</a:t>
            </a:r>
            <a:r>
              <a:rPr lang="fr-FR" sz="1800" cap="none" spc="75" baseline="-25000" dirty="0" err="1">
                <a:solidFill>
                  <a:srgbClr val="000000"/>
                </a:solidFill>
              </a:rPr>
              <a:t>elec</a:t>
            </a:r>
            <a:endParaRPr lang="fr-FR" sz="1800" cap="none" spc="75" dirty="0">
              <a:solidFill>
                <a:srgbClr val="000000"/>
              </a:solidFill>
            </a:endParaRPr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8AB65F1F-888E-3E92-9F5D-88303C4A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7202" y="2848289"/>
            <a:ext cx="437010" cy="24622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000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r-FR" sz="100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1000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r-FR" sz="10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C92196-FF7D-732A-B6A0-2F2070EBBFF3}"/>
              </a:ext>
            </a:extLst>
          </p:cNvPr>
          <p:cNvSpPr/>
          <p:nvPr/>
        </p:nvSpPr>
        <p:spPr>
          <a:xfrm>
            <a:off x="5877202" y="2854134"/>
            <a:ext cx="45719" cy="259565"/>
          </a:xfrm>
          <a:prstGeom prst="rect">
            <a:avLst/>
          </a:prstGeom>
          <a:solidFill>
            <a:srgbClr val="6AA0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 Box 9">
            <a:extLst>
              <a:ext uri="{FF2B5EF4-FFF2-40B4-BE49-F238E27FC236}">
                <a16:creationId xmlns:a16="http://schemas.microsoft.com/office/drawing/2014/main" id="{26038B2D-D610-B209-57F7-D69676D1D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9710" y="2468889"/>
            <a:ext cx="1027556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Elément absorbant</a:t>
            </a:r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id="{0BD327CD-1B82-6621-5E9A-5AB4951B9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3925" y="3605153"/>
            <a:ext cx="1386913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Puits thermique (dissipateur)</a:t>
            </a:r>
          </a:p>
        </p:txBody>
      </p:sp>
      <p:grpSp>
        <p:nvGrpSpPr>
          <p:cNvPr id="50" name="Grouper 166">
            <a:extLst>
              <a:ext uri="{FF2B5EF4-FFF2-40B4-BE49-F238E27FC236}">
                <a16:creationId xmlns:a16="http://schemas.microsoft.com/office/drawing/2014/main" id="{5B52256D-B9E3-1DDB-9791-9B283D8A7B95}"/>
              </a:ext>
            </a:extLst>
          </p:cNvPr>
          <p:cNvGrpSpPr/>
          <p:nvPr/>
        </p:nvGrpSpPr>
        <p:grpSpPr>
          <a:xfrm rot="5400000">
            <a:off x="5838290" y="3397365"/>
            <a:ext cx="244959" cy="149224"/>
            <a:chOff x="4197666" y="3117216"/>
            <a:chExt cx="369237" cy="149224"/>
          </a:xfrm>
          <a:effectLst>
            <a:glow rad="63500">
              <a:srgbClr val="FF0000"/>
            </a:glow>
          </a:effectLst>
        </p:grpSpPr>
        <p:cxnSp>
          <p:nvCxnSpPr>
            <p:cNvPr id="51" name="Line 1847">
              <a:extLst>
                <a:ext uri="{FF2B5EF4-FFF2-40B4-BE49-F238E27FC236}">
                  <a16:creationId xmlns:a16="http://schemas.microsoft.com/office/drawing/2014/main" id="{502555A1-3591-B826-A210-7931FFA79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97667" y="3183255"/>
              <a:ext cx="16525" cy="8318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Line 1848">
              <a:extLst>
                <a:ext uri="{FF2B5EF4-FFF2-40B4-BE49-F238E27FC236}">
                  <a16:creationId xmlns:a16="http://schemas.microsoft.com/office/drawing/2014/main" id="{C7175DCD-0ED4-751A-8F4B-8DCD57AE71A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42388" y="3117215"/>
              <a:ext cx="24531" cy="7239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3" name="Group 1849">
              <a:extLst>
                <a:ext uri="{FF2B5EF4-FFF2-40B4-BE49-F238E27FC236}">
                  <a16:creationId xmlns:a16="http://schemas.microsoft.com/office/drawing/2014/main" id="{91D15BA7-4CD2-3586-90CF-542E600BEF3D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216294" y="3117215"/>
              <a:ext cx="73443" cy="144780"/>
              <a:chOff x="2206" y="4641"/>
              <a:chExt cx="48" cy="93"/>
            </a:xfrm>
          </p:grpSpPr>
          <p:cxnSp>
            <p:nvCxnSpPr>
              <p:cNvPr id="62" name="Line 1850">
                <a:extLst>
                  <a:ext uri="{FF2B5EF4-FFF2-40B4-BE49-F238E27FC236}">
                    <a16:creationId xmlns:a16="http://schemas.microsoft.com/office/drawing/2014/main" id="{D104CF21-6C4B-48DF-ECAE-8DD58BC0899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06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3" name="Line 1851">
                <a:extLst>
                  <a:ext uri="{FF2B5EF4-FFF2-40B4-BE49-F238E27FC236}">
                    <a16:creationId xmlns:a16="http://schemas.microsoft.com/office/drawing/2014/main" id="{0A00F23B-C206-803F-AB4D-F3765067638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30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852">
              <a:extLst>
                <a:ext uri="{FF2B5EF4-FFF2-40B4-BE49-F238E27FC236}">
                  <a16:creationId xmlns:a16="http://schemas.microsoft.com/office/drawing/2014/main" id="{0AE86A36-E3AD-10B0-634F-C23927A4E413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290388" y="3117215"/>
              <a:ext cx="70230" cy="144780"/>
              <a:chOff x="2254" y="4641"/>
              <a:chExt cx="47" cy="93"/>
            </a:xfrm>
          </p:grpSpPr>
          <p:cxnSp>
            <p:nvCxnSpPr>
              <p:cNvPr id="60" name="Line 1853">
                <a:extLst>
                  <a:ext uri="{FF2B5EF4-FFF2-40B4-BE49-F238E27FC236}">
                    <a16:creationId xmlns:a16="http://schemas.microsoft.com/office/drawing/2014/main" id="{70056A96-BDEB-45D2-C4E5-8CF1806F8A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54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" name="Line 1854">
                <a:extLst>
                  <a:ext uri="{FF2B5EF4-FFF2-40B4-BE49-F238E27FC236}">
                    <a16:creationId xmlns:a16="http://schemas.microsoft.com/office/drawing/2014/main" id="{96629FB0-1093-B57F-BF25-EB05857D621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78" y="4641"/>
                <a:ext cx="23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55" name="Line 1855">
              <a:extLst>
                <a:ext uri="{FF2B5EF4-FFF2-40B4-BE49-F238E27FC236}">
                  <a16:creationId xmlns:a16="http://schemas.microsoft.com/office/drawing/2014/main" id="{BEC810F8-7A3F-6D78-3A00-4A3DD411285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360618" y="3117215"/>
              <a:ext cx="35803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Line 1856">
              <a:extLst>
                <a:ext uri="{FF2B5EF4-FFF2-40B4-BE49-F238E27FC236}">
                  <a16:creationId xmlns:a16="http://schemas.microsoft.com/office/drawing/2014/main" id="{4972C2BF-7F97-24FE-B793-98E33A3DB7C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4396421" y="3117215"/>
              <a:ext cx="34885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Line 1857">
              <a:extLst>
                <a:ext uri="{FF2B5EF4-FFF2-40B4-BE49-F238E27FC236}">
                  <a16:creationId xmlns:a16="http://schemas.microsoft.com/office/drawing/2014/main" id="{1208AE00-F19C-C8A6-AD38-3B5A198130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431306" y="3117215"/>
              <a:ext cx="35803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Line 1858">
              <a:extLst>
                <a:ext uri="{FF2B5EF4-FFF2-40B4-BE49-F238E27FC236}">
                  <a16:creationId xmlns:a16="http://schemas.microsoft.com/office/drawing/2014/main" id="{C10095D2-EC23-A8D9-0006-EE13907366A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4467110" y="3117215"/>
              <a:ext cx="34885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Line 1859">
              <a:extLst>
                <a:ext uri="{FF2B5EF4-FFF2-40B4-BE49-F238E27FC236}">
                  <a16:creationId xmlns:a16="http://schemas.microsoft.com/office/drawing/2014/main" id="{F8138ACF-F8EB-DAB1-A5D4-F86576E8EB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504290" y="3117215"/>
              <a:ext cx="34426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6" name="Forme libre 65">
            <a:extLst>
              <a:ext uri="{FF2B5EF4-FFF2-40B4-BE49-F238E27FC236}">
                <a16:creationId xmlns:a16="http://schemas.microsoft.com/office/drawing/2014/main" id="{7DD5F67F-EB5A-1D9E-F0F5-6BCF4305117F}"/>
              </a:ext>
            </a:extLst>
          </p:cNvPr>
          <p:cNvSpPr/>
          <p:nvPr/>
        </p:nvSpPr>
        <p:spPr>
          <a:xfrm>
            <a:off x="5969000" y="3298825"/>
            <a:ext cx="447675" cy="641350"/>
          </a:xfrm>
          <a:custGeom>
            <a:avLst/>
            <a:gdLst>
              <a:gd name="connsiteX0" fmla="*/ 0 w 447675"/>
              <a:gd name="connsiteY0" fmla="*/ 50800 h 641350"/>
              <a:gd name="connsiteX1" fmla="*/ 0 w 447675"/>
              <a:gd name="connsiteY1" fmla="*/ 0 h 641350"/>
              <a:gd name="connsiteX2" fmla="*/ 447675 w 447675"/>
              <a:gd name="connsiteY2" fmla="*/ 0 h 641350"/>
              <a:gd name="connsiteX3" fmla="*/ 447675 w 447675"/>
              <a:gd name="connsiteY3" fmla="*/ 641350 h 641350"/>
              <a:gd name="connsiteX4" fmla="*/ 9525 w 447675"/>
              <a:gd name="connsiteY4" fmla="*/ 641350 h 641350"/>
              <a:gd name="connsiteX5" fmla="*/ 9525 w 447675"/>
              <a:gd name="connsiteY5" fmla="*/ 304800 h 64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675" h="641350">
                <a:moveTo>
                  <a:pt x="0" y="50800"/>
                </a:moveTo>
                <a:lnTo>
                  <a:pt x="0" y="0"/>
                </a:lnTo>
                <a:lnTo>
                  <a:pt x="447675" y="0"/>
                </a:lnTo>
                <a:lnTo>
                  <a:pt x="447675" y="641350"/>
                </a:lnTo>
                <a:lnTo>
                  <a:pt x="9525" y="641350"/>
                </a:lnTo>
                <a:lnTo>
                  <a:pt x="9525" y="3048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BE56D636-942E-5EF3-9A35-D74359CF0F2D}"/>
              </a:ext>
            </a:extLst>
          </p:cNvPr>
          <p:cNvSpPr/>
          <p:nvPr/>
        </p:nvSpPr>
        <p:spPr>
          <a:xfrm>
            <a:off x="6051527" y="3792204"/>
            <a:ext cx="294257" cy="294257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 Box 1839">
            <a:extLst>
              <a:ext uri="{FF2B5EF4-FFF2-40B4-BE49-F238E27FC236}">
                <a16:creationId xmlns:a16="http://schemas.microsoft.com/office/drawing/2014/main" id="{51AA4B51-BDB9-8F4E-8481-442A670FE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753" y="3769437"/>
            <a:ext cx="362982" cy="319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300" b="1" dirty="0"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W</a:t>
            </a:r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C029A505-C481-804E-D102-CFBBE9568489}"/>
              </a:ext>
            </a:extLst>
          </p:cNvPr>
          <p:cNvCxnSpPr/>
          <p:nvPr/>
        </p:nvCxnSpPr>
        <p:spPr>
          <a:xfrm>
            <a:off x="6420313" y="3466504"/>
            <a:ext cx="0" cy="2167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e 81">
            <a:extLst>
              <a:ext uri="{FF2B5EF4-FFF2-40B4-BE49-F238E27FC236}">
                <a16:creationId xmlns:a16="http://schemas.microsoft.com/office/drawing/2014/main" id="{67EC7CD0-43BF-7E39-32C3-76664572CC0B}"/>
              </a:ext>
            </a:extLst>
          </p:cNvPr>
          <p:cNvGrpSpPr/>
          <p:nvPr/>
        </p:nvGrpSpPr>
        <p:grpSpPr>
          <a:xfrm>
            <a:off x="5884334" y="3348287"/>
            <a:ext cx="149226" cy="244969"/>
            <a:chOff x="6038557" y="3510810"/>
            <a:chExt cx="149226" cy="244969"/>
          </a:xfrm>
        </p:grpSpPr>
        <p:cxnSp>
          <p:nvCxnSpPr>
            <p:cNvPr id="68" name="Line 1847">
              <a:extLst>
                <a:ext uri="{FF2B5EF4-FFF2-40B4-BE49-F238E27FC236}">
                  <a16:creationId xmlns:a16="http://schemas.microsoft.com/office/drawing/2014/main" id="{BD0640ED-187E-0DC0-0B83-E3E117414D8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074668" y="3474699"/>
              <a:ext cx="10963" cy="8318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Line 1848">
              <a:extLst>
                <a:ext uri="{FF2B5EF4-FFF2-40B4-BE49-F238E27FC236}">
                  <a16:creationId xmlns:a16="http://schemas.microsoft.com/office/drawing/2014/main" id="{93DBDF3B-0861-0411-1288-0C31F763E2E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143450" y="3711447"/>
              <a:ext cx="16274" cy="7239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0" name="Group 1849">
              <a:extLst>
                <a:ext uri="{FF2B5EF4-FFF2-40B4-BE49-F238E27FC236}">
                  <a16:creationId xmlns:a16="http://schemas.microsoft.com/office/drawing/2014/main" id="{BD85FD2D-38FC-7712-C564-F4A4672BCC79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 flipV="1">
              <a:off x="6091031" y="3475139"/>
              <a:ext cx="48724" cy="144780"/>
              <a:chOff x="2206" y="4641"/>
              <a:chExt cx="48" cy="93"/>
            </a:xfrm>
          </p:grpSpPr>
          <p:cxnSp>
            <p:nvCxnSpPr>
              <p:cNvPr id="79" name="Line 1850">
                <a:extLst>
                  <a:ext uri="{FF2B5EF4-FFF2-40B4-BE49-F238E27FC236}">
                    <a16:creationId xmlns:a16="http://schemas.microsoft.com/office/drawing/2014/main" id="{BC6DEEC3-E12B-9E7F-4127-FBF459FCE8B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06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1851">
                <a:extLst>
                  <a:ext uri="{FF2B5EF4-FFF2-40B4-BE49-F238E27FC236}">
                    <a16:creationId xmlns:a16="http://schemas.microsoft.com/office/drawing/2014/main" id="{5FD77217-242F-D178-C604-C1FE0CF1CD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30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71" name="Group 1852">
              <a:extLst>
                <a:ext uri="{FF2B5EF4-FFF2-40B4-BE49-F238E27FC236}">
                  <a16:creationId xmlns:a16="http://schemas.microsoft.com/office/drawing/2014/main" id="{9BA1E8D2-0CA9-4409-3E62-A17C920CD0E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 flipV="1">
              <a:off x="6092097" y="3523229"/>
              <a:ext cx="46592" cy="144780"/>
              <a:chOff x="2254" y="4641"/>
              <a:chExt cx="47" cy="93"/>
            </a:xfrm>
          </p:grpSpPr>
          <p:cxnSp>
            <p:nvCxnSpPr>
              <p:cNvPr id="77" name="Line 1853">
                <a:extLst>
                  <a:ext uri="{FF2B5EF4-FFF2-40B4-BE49-F238E27FC236}">
                    <a16:creationId xmlns:a16="http://schemas.microsoft.com/office/drawing/2014/main" id="{A4417FE4-4595-D2FE-5357-83850B36F17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54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1854">
                <a:extLst>
                  <a:ext uri="{FF2B5EF4-FFF2-40B4-BE49-F238E27FC236}">
                    <a16:creationId xmlns:a16="http://schemas.microsoft.com/office/drawing/2014/main" id="{BD54CF67-473A-A2A9-0FB1-3E661A78F12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78" y="4641"/>
                <a:ext cx="23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72" name="Line 1855">
              <a:extLst>
                <a:ext uri="{FF2B5EF4-FFF2-40B4-BE49-F238E27FC236}">
                  <a16:creationId xmlns:a16="http://schemas.microsoft.com/office/drawing/2014/main" id="{134E6F42-E760-0F0C-F6F7-7051FF86504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6103516" y="3558401"/>
              <a:ext cx="23752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Line 1856">
              <a:extLst>
                <a:ext uri="{FF2B5EF4-FFF2-40B4-BE49-F238E27FC236}">
                  <a16:creationId xmlns:a16="http://schemas.microsoft.com/office/drawing/2014/main" id="{904A106E-5E0E-4B23-CD32-B3F3E2A58AF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6103821" y="3581849"/>
              <a:ext cx="23143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" name="Line 1857">
              <a:extLst>
                <a:ext uri="{FF2B5EF4-FFF2-40B4-BE49-F238E27FC236}">
                  <a16:creationId xmlns:a16="http://schemas.microsoft.com/office/drawing/2014/main" id="{913836D0-A205-4163-D2F5-3FD2B54E28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6103516" y="3605297"/>
              <a:ext cx="23752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Line 1858">
              <a:extLst>
                <a:ext uri="{FF2B5EF4-FFF2-40B4-BE49-F238E27FC236}">
                  <a16:creationId xmlns:a16="http://schemas.microsoft.com/office/drawing/2014/main" id="{F9887663-674B-6DAB-959D-FF61B974B70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6103821" y="3628746"/>
              <a:ext cx="23143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" name="Line 1859">
              <a:extLst>
                <a:ext uri="{FF2B5EF4-FFF2-40B4-BE49-F238E27FC236}">
                  <a16:creationId xmlns:a16="http://schemas.microsoft.com/office/drawing/2014/main" id="{0E5A9E9B-5497-12F6-32F3-55637AE53D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6103973" y="3653259"/>
              <a:ext cx="22839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84" name="Picture 4" descr="chopper">
            <a:extLst>
              <a:ext uri="{FF2B5EF4-FFF2-40B4-BE49-F238E27FC236}">
                <a16:creationId xmlns:a16="http://schemas.microsoft.com/office/drawing/2014/main" id="{0627C64F-CCBD-E99E-F3CC-D70AE356E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099" y="3107884"/>
            <a:ext cx="204140" cy="55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57629492-5870-CF54-F9E7-B8A70AEA7B85}"/>
              </a:ext>
            </a:extLst>
          </p:cNvPr>
          <p:cNvCxnSpPr>
            <a:cxnSpLocks/>
          </p:cNvCxnSpPr>
          <p:nvPr/>
        </p:nvCxnSpPr>
        <p:spPr>
          <a:xfrm>
            <a:off x="5118169" y="3230344"/>
            <a:ext cx="517456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34250B5F-D10E-2522-907F-A47E07B70FFE}"/>
              </a:ext>
            </a:extLst>
          </p:cNvPr>
          <p:cNvGrpSpPr/>
          <p:nvPr/>
        </p:nvGrpSpPr>
        <p:grpSpPr>
          <a:xfrm>
            <a:off x="6507863" y="3980760"/>
            <a:ext cx="2636137" cy="972442"/>
            <a:chOff x="6507863" y="3980760"/>
            <a:chExt cx="2636137" cy="972442"/>
          </a:xfrm>
        </p:grpSpPr>
        <p:pic>
          <p:nvPicPr>
            <p:cNvPr id="93" name="Image 92">
              <a:extLst>
                <a:ext uri="{FF2B5EF4-FFF2-40B4-BE49-F238E27FC236}">
                  <a16:creationId xmlns:a16="http://schemas.microsoft.com/office/drawing/2014/main" id="{3C6988D8-399B-52E8-258F-CF00047CA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7863" y="3980760"/>
              <a:ext cx="2422525" cy="802508"/>
            </a:xfrm>
            <a:prstGeom prst="rect">
              <a:avLst/>
            </a:prstGeom>
          </p:spPr>
        </p:pic>
        <p:sp>
          <p:nvSpPr>
            <p:cNvPr id="94" name="Text Box 5">
              <a:extLst>
                <a:ext uri="{FF2B5EF4-FFF2-40B4-BE49-F238E27FC236}">
                  <a16:creationId xmlns:a16="http://schemas.microsoft.com/office/drawing/2014/main" id="{528C7468-3182-A450-C6CD-9B64DAB3BE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20384" y="4676203"/>
              <a:ext cx="723616" cy="276999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 [s]</a:t>
              </a:r>
            </a:p>
          </p:txBody>
        </p:sp>
        <p:sp>
          <p:nvSpPr>
            <p:cNvPr id="95" name="Text Box 5">
              <a:extLst>
                <a:ext uri="{FF2B5EF4-FFF2-40B4-BE49-F238E27FC236}">
                  <a16:creationId xmlns:a16="http://schemas.microsoft.com/office/drawing/2014/main" id="{69E666C9-5D73-59CA-AC73-898A8EE3B3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4855" y="4028613"/>
              <a:ext cx="723616" cy="276999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fr-FR" sz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) [°C]</a:t>
              </a:r>
            </a:p>
          </p:txBody>
        </p:sp>
      </p:grpSp>
      <p:pic>
        <p:nvPicPr>
          <p:cNvPr id="97" name="Image 96">
            <a:extLst>
              <a:ext uri="{FF2B5EF4-FFF2-40B4-BE49-F238E27FC236}">
                <a16:creationId xmlns:a16="http://schemas.microsoft.com/office/drawing/2014/main" id="{CD9B9DE1-EB44-C70C-AF0A-BD4AF59F0DF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9001"/>
            <a:ext cx="1469516" cy="957016"/>
          </a:xfrm>
          <a:prstGeom prst="rect">
            <a:avLst/>
          </a:prstGeom>
        </p:spPr>
      </p:pic>
      <p:sp>
        <p:nvSpPr>
          <p:cNvPr id="98" name="ZoneTexte 97">
            <a:extLst>
              <a:ext uri="{FF2B5EF4-FFF2-40B4-BE49-F238E27FC236}">
                <a16:creationId xmlns:a16="http://schemas.microsoft.com/office/drawing/2014/main" id="{00917CD3-AC18-FB7D-B265-6EF338574165}"/>
              </a:ext>
            </a:extLst>
          </p:cNvPr>
          <p:cNvSpPr txBox="1"/>
          <p:nvPr/>
        </p:nvSpPr>
        <p:spPr>
          <a:xfrm>
            <a:off x="-29345" y="759142"/>
            <a:ext cx="485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1899</a:t>
            </a:r>
          </a:p>
        </p:txBody>
      </p:sp>
      <p:pic>
        <p:nvPicPr>
          <p:cNvPr id="99" name="Image 98">
            <a:extLst>
              <a:ext uri="{FF2B5EF4-FFF2-40B4-BE49-F238E27FC236}">
                <a16:creationId xmlns:a16="http://schemas.microsoft.com/office/drawing/2014/main" id="{8D25640C-DF6C-028F-FEFC-7AFF2BB2C2C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7466" y="2668738"/>
            <a:ext cx="868159" cy="112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48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5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3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24C4FAA3-2C27-D460-C6FD-0DC611583DB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001" y="2853754"/>
            <a:ext cx="2382537" cy="764210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27BF0CA6-6231-DEE9-B258-2890676FC2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269" y="1319754"/>
            <a:ext cx="1175478" cy="1171204"/>
          </a:xfrm>
          <a:prstGeom prst="rect">
            <a:avLst/>
          </a:prstGeom>
        </p:spPr>
      </p:pic>
      <p:sp>
        <p:nvSpPr>
          <p:cNvPr id="122" name="ZoneTexte 121">
            <a:extLst>
              <a:ext uri="{FF2B5EF4-FFF2-40B4-BE49-F238E27FC236}">
                <a16:creationId xmlns:a16="http://schemas.microsoft.com/office/drawing/2014/main" id="{FF0F0250-0C83-FA66-49A1-150E8AB28FF6}"/>
              </a:ext>
            </a:extLst>
          </p:cNvPr>
          <p:cNvSpPr txBox="1"/>
          <p:nvPr/>
        </p:nvSpPr>
        <p:spPr>
          <a:xfrm>
            <a:off x="4214192" y="185530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☺️</a:t>
            </a:r>
          </a:p>
        </p:txBody>
      </p:sp>
      <p:sp>
        <p:nvSpPr>
          <p:cNvPr id="124" name="Cylindre 123">
            <a:extLst>
              <a:ext uri="{FF2B5EF4-FFF2-40B4-BE49-F238E27FC236}">
                <a16:creationId xmlns:a16="http://schemas.microsoft.com/office/drawing/2014/main" id="{BB92063E-3EFB-9AB9-3F57-6096CFD6B76A}"/>
              </a:ext>
            </a:extLst>
          </p:cNvPr>
          <p:cNvSpPr/>
          <p:nvPr/>
        </p:nvSpPr>
        <p:spPr>
          <a:xfrm rot="5400000">
            <a:off x="3548467" y="2646344"/>
            <a:ext cx="244920" cy="1168000"/>
          </a:xfrm>
          <a:prstGeom prst="can">
            <a:avLst/>
          </a:prstGeom>
          <a:solidFill>
            <a:schemeClr val="tx1">
              <a:lumMod val="65000"/>
              <a:lumOff val="35000"/>
            </a:schemeClr>
          </a:solidFill>
          <a:scene3d>
            <a:camera prst="orthographicFront"/>
            <a:lightRig rig="threePt" dir="t">
              <a:rot lat="0" lon="0" rev="4200000"/>
            </a:lightRig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24" name="Ellipse 1023">
            <a:extLst>
              <a:ext uri="{FF2B5EF4-FFF2-40B4-BE49-F238E27FC236}">
                <a16:creationId xmlns:a16="http://schemas.microsoft.com/office/drawing/2014/main" id="{DC02DF83-E7C4-7BE2-0506-FDF643BB8FC4}"/>
              </a:ext>
            </a:extLst>
          </p:cNvPr>
          <p:cNvSpPr/>
          <p:nvPr/>
        </p:nvSpPr>
        <p:spPr>
          <a:xfrm>
            <a:off x="4220781" y="3188294"/>
            <a:ext cx="18000" cy="857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8FBF6B77-9479-1D0C-7A74-2F437D3F05E2}"/>
              </a:ext>
            </a:extLst>
          </p:cNvPr>
          <p:cNvCxnSpPr>
            <a:cxnSpLocks/>
          </p:cNvCxnSpPr>
          <p:nvPr/>
        </p:nvCxnSpPr>
        <p:spPr>
          <a:xfrm>
            <a:off x="4217606" y="3230344"/>
            <a:ext cx="878269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Image 46">
            <a:extLst>
              <a:ext uri="{FF2B5EF4-FFF2-40B4-BE49-F238E27FC236}">
                <a16:creationId xmlns:a16="http://schemas.microsoft.com/office/drawing/2014/main" id="{2E364C8E-572B-ABB0-3A3B-05174118677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46" y="1927412"/>
            <a:ext cx="2679736" cy="2639236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07D00744-1686-43B7-1422-2C8F0F1183AB}"/>
              </a:ext>
            </a:extLst>
          </p:cNvPr>
          <p:cNvSpPr txBox="1">
            <a:spLocks/>
          </p:cNvSpPr>
          <p:nvPr/>
        </p:nvSpPr>
        <p:spPr>
          <a:xfrm>
            <a:off x="3930782" y="3954750"/>
            <a:ext cx="923834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r" defTabSz="685800" fontAlgn="auto">
              <a:spcAft>
                <a:spcPts val="0"/>
              </a:spcAft>
            </a:pPr>
            <a:r>
              <a:rPr lang="fr-FR" sz="1800" cap="none" spc="75" dirty="0" err="1">
                <a:solidFill>
                  <a:srgbClr val="000000"/>
                </a:solidFill>
                <a:latin typeface="Symbol" pitchFamily="2" charset="2"/>
              </a:rPr>
              <a:t>e</a:t>
            </a:r>
            <a:r>
              <a:rPr lang="fr-FR" sz="1800" cap="none" spc="75" dirty="0" err="1">
                <a:solidFill>
                  <a:srgbClr val="000000"/>
                </a:solidFill>
              </a:rPr>
              <a:t>P</a:t>
            </a:r>
            <a:r>
              <a:rPr lang="fr-FR" sz="1800" cap="none" spc="75" dirty="0">
                <a:solidFill>
                  <a:srgbClr val="000000"/>
                </a:solidFill>
              </a:rPr>
              <a:t>(</a:t>
            </a:r>
            <a:r>
              <a:rPr lang="fr-FR" sz="1800" cap="none" spc="75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fr-FR" sz="1800" cap="none" spc="75" dirty="0">
                <a:solidFill>
                  <a:srgbClr val="000000"/>
                </a:solidFill>
              </a:rPr>
              <a:t>) =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0CCB7FE2-844E-D88C-85D8-12402991ED4D}"/>
              </a:ext>
            </a:extLst>
          </p:cNvPr>
          <p:cNvSpPr txBox="1">
            <a:spLocks/>
          </p:cNvSpPr>
          <p:nvPr/>
        </p:nvSpPr>
        <p:spPr>
          <a:xfrm>
            <a:off x="4833799" y="3954750"/>
            <a:ext cx="923834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fr-FR" sz="1800" cap="none" spc="75" dirty="0" err="1">
                <a:solidFill>
                  <a:srgbClr val="000000"/>
                </a:solidFill>
              </a:rPr>
              <a:t>P</a:t>
            </a:r>
            <a:r>
              <a:rPr lang="fr-FR" sz="1800" cap="none" spc="75" baseline="-25000" dirty="0" err="1">
                <a:solidFill>
                  <a:srgbClr val="000000"/>
                </a:solidFill>
              </a:rPr>
              <a:t>elec</a:t>
            </a:r>
            <a:endParaRPr lang="fr-FR" sz="1800" cap="none" spc="75" dirty="0">
              <a:solidFill>
                <a:srgbClr val="000000"/>
              </a:solidFill>
            </a:endParaRPr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8AB65F1F-888E-3E92-9F5D-88303C4AF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7202" y="2848289"/>
            <a:ext cx="437010" cy="24622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000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r-FR" sz="100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1000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r-FR" sz="10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C92196-FF7D-732A-B6A0-2F2070EBBFF3}"/>
              </a:ext>
            </a:extLst>
          </p:cNvPr>
          <p:cNvSpPr/>
          <p:nvPr/>
        </p:nvSpPr>
        <p:spPr>
          <a:xfrm>
            <a:off x="5877202" y="2854134"/>
            <a:ext cx="45719" cy="259565"/>
          </a:xfrm>
          <a:prstGeom prst="rect">
            <a:avLst/>
          </a:prstGeom>
          <a:solidFill>
            <a:srgbClr val="6AA0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 Box 9">
            <a:extLst>
              <a:ext uri="{FF2B5EF4-FFF2-40B4-BE49-F238E27FC236}">
                <a16:creationId xmlns:a16="http://schemas.microsoft.com/office/drawing/2014/main" id="{26038B2D-D610-B209-57F7-D69676D1D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9710" y="2468889"/>
            <a:ext cx="1027556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Elément absorbant</a:t>
            </a:r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id="{0BD327CD-1B82-6621-5E9A-5AB4951B9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3925" y="3605153"/>
            <a:ext cx="1386913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Puits thermique (dissipateur)</a:t>
            </a:r>
          </a:p>
        </p:txBody>
      </p:sp>
      <p:grpSp>
        <p:nvGrpSpPr>
          <p:cNvPr id="50" name="Grouper 166">
            <a:extLst>
              <a:ext uri="{FF2B5EF4-FFF2-40B4-BE49-F238E27FC236}">
                <a16:creationId xmlns:a16="http://schemas.microsoft.com/office/drawing/2014/main" id="{5B52256D-B9E3-1DDB-9791-9B283D8A7B95}"/>
              </a:ext>
            </a:extLst>
          </p:cNvPr>
          <p:cNvGrpSpPr/>
          <p:nvPr/>
        </p:nvGrpSpPr>
        <p:grpSpPr>
          <a:xfrm rot="5400000">
            <a:off x="5838290" y="3397365"/>
            <a:ext cx="244959" cy="149224"/>
            <a:chOff x="4197666" y="3117216"/>
            <a:chExt cx="369237" cy="149224"/>
          </a:xfrm>
          <a:effectLst>
            <a:glow rad="63500">
              <a:srgbClr val="FF0000"/>
            </a:glow>
          </a:effectLst>
        </p:grpSpPr>
        <p:cxnSp>
          <p:nvCxnSpPr>
            <p:cNvPr id="51" name="Line 1847">
              <a:extLst>
                <a:ext uri="{FF2B5EF4-FFF2-40B4-BE49-F238E27FC236}">
                  <a16:creationId xmlns:a16="http://schemas.microsoft.com/office/drawing/2014/main" id="{502555A1-3591-B826-A210-7931FFA79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97667" y="3183255"/>
              <a:ext cx="16525" cy="8318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Line 1848">
              <a:extLst>
                <a:ext uri="{FF2B5EF4-FFF2-40B4-BE49-F238E27FC236}">
                  <a16:creationId xmlns:a16="http://schemas.microsoft.com/office/drawing/2014/main" id="{C7175DCD-0ED4-751A-8F4B-8DCD57AE71A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42388" y="3117215"/>
              <a:ext cx="24531" cy="7239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3" name="Group 1849">
              <a:extLst>
                <a:ext uri="{FF2B5EF4-FFF2-40B4-BE49-F238E27FC236}">
                  <a16:creationId xmlns:a16="http://schemas.microsoft.com/office/drawing/2014/main" id="{91D15BA7-4CD2-3586-90CF-542E600BEF3D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216294" y="3117215"/>
              <a:ext cx="73443" cy="144780"/>
              <a:chOff x="2206" y="4641"/>
              <a:chExt cx="48" cy="93"/>
            </a:xfrm>
          </p:grpSpPr>
          <p:cxnSp>
            <p:nvCxnSpPr>
              <p:cNvPr id="62" name="Line 1850">
                <a:extLst>
                  <a:ext uri="{FF2B5EF4-FFF2-40B4-BE49-F238E27FC236}">
                    <a16:creationId xmlns:a16="http://schemas.microsoft.com/office/drawing/2014/main" id="{D104CF21-6C4B-48DF-ECAE-8DD58BC0899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06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3" name="Line 1851">
                <a:extLst>
                  <a:ext uri="{FF2B5EF4-FFF2-40B4-BE49-F238E27FC236}">
                    <a16:creationId xmlns:a16="http://schemas.microsoft.com/office/drawing/2014/main" id="{0A00F23B-C206-803F-AB4D-F3765067638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30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852">
              <a:extLst>
                <a:ext uri="{FF2B5EF4-FFF2-40B4-BE49-F238E27FC236}">
                  <a16:creationId xmlns:a16="http://schemas.microsoft.com/office/drawing/2014/main" id="{0AE86A36-E3AD-10B0-634F-C23927A4E413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290388" y="3117215"/>
              <a:ext cx="70230" cy="144780"/>
              <a:chOff x="2254" y="4641"/>
              <a:chExt cx="47" cy="93"/>
            </a:xfrm>
          </p:grpSpPr>
          <p:cxnSp>
            <p:nvCxnSpPr>
              <p:cNvPr id="60" name="Line 1853">
                <a:extLst>
                  <a:ext uri="{FF2B5EF4-FFF2-40B4-BE49-F238E27FC236}">
                    <a16:creationId xmlns:a16="http://schemas.microsoft.com/office/drawing/2014/main" id="{70056A96-BDEB-45D2-C4E5-8CF1806F8A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54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" name="Line 1854">
                <a:extLst>
                  <a:ext uri="{FF2B5EF4-FFF2-40B4-BE49-F238E27FC236}">
                    <a16:creationId xmlns:a16="http://schemas.microsoft.com/office/drawing/2014/main" id="{96629FB0-1093-B57F-BF25-EB05857D621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78" y="4641"/>
                <a:ext cx="23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55" name="Line 1855">
              <a:extLst>
                <a:ext uri="{FF2B5EF4-FFF2-40B4-BE49-F238E27FC236}">
                  <a16:creationId xmlns:a16="http://schemas.microsoft.com/office/drawing/2014/main" id="{BEC810F8-7A3F-6D78-3A00-4A3DD411285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360618" y="3117215"/>
              <a:ext cx="35803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Line 1856">
              <a:extLst>
                <a:ext uri="{FF2B5EF4-FFF2-40B4-BE49-F238E27FC236}">
                  <a16:creationId xmlns:a16="http://schemas.microsoft.com/office/drawing/2014/main" id="{4972C2BF-7F97-24FE-B793-98E33A3DB7C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4396421" y="3117215"/>
              <a:ext cx="34885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Line 1857">
              <a:extLst>
                <a:ext uri="{FF2B5EF4-FFF2-40B4-BE49-F238E27FC236}">
                  <a16:creationId xmlns:a16="http://schemas.microsoft.com/office/drawing/2014/main" id="{1208AE00-F19C-C8A6-AD38-3B5A198130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431306" y="3117215"/>
              <a:ext cx="35803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Line 1858">
              <a:extLst>
                <a:ext uri="{FF2B5EF4-FFF2-40B4-BE49-F238E27FC236}">
                  <a16:creationId xmlns:a16="http://schemas.microsoft.com/office/drawing/2014/main" id="{C10095D2-EC23-A8D9-0006-EE13907366A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4467110" y="3117215"/>
              <a:ext cx="34885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Line 1859">
              <a:extLst>
                <a:ext uri="{FF2B5EF4-FFF2-40B4-BE49-F238E27FC236}">
                  <a16:creationId xmlns:a16="http://schemas.microsoft.com/office/drawing/2014/main" id="{F8138ACF-F8EB-DAB1-A5D4-F86576E8EB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504290" y="3117215"/>
              <a:ext cx="34426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6" name="Forme libre 65">
            <a:extLst>
              <a:ext uri="{FF2B5EF4-FFF2-40B4-BE49-F238E27FC236}">
                <a16:creationId xmlns:a16="http://schemas.microsoft.com/office/drawing/2014/main" id="{7DD5F67F-EB5A-1D9E-F0F5-6BCF4305117F}"/>
              </a:ext>
            </a:extLst>
          </p:cNvPr>
          <p:cNvSpPr/>
          <p:nvPr/>
        </p:nvSpPr>
        <p:spPr>
          <a:xfrm>
            <a:off x="5969000" y="3298825"/>
            <a:ext cx="447675" cy="641350"/>
          </a:xfrm>
          <a:custGeom>
            <a:avLst/>
            <a:gdLst>
              <a:gd name="connsiteX0" fmla="*/ 0 w 447675"/>
              <a:gd name="connsiteY0" fmla="*/ 50800 h 641350"/>
              <a:gd name="connsiteX1" fmla="*/ 0 w 447675"/>
              <a:gd name="connsiteY1" fmla="*/ 0 h 641350"/>
              <a:gd name="connsiteX2" fmla="*/ 447675 w 447675"/>
              <a:gd name="connsiteY2" fmla="*/ 0 h 641350"/>
              <a:gd name="connsiteX3" fmla="*/ 447675 w 447675"/>
              <a:gd name="connsiteY3" fmla="*/ 641350 h 641350"/>
              <a:gd name="connsiteX4" fmla="*/ 9525 w 447675"/>
              <a:gd name="connsiteY4" fmla="*/ 641350 h 641350"/>
              <a:gd name="connsiteX5" fmla="*/ 9525 w 447675"/>
              <a:gd name="connsiteY5" fmla="*/ 304800 h 64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675" h="641350">
                <a:moveTo>
                  <a:pt x="0" y="50800"/>
                </a:moveTo>
                <a:lnTo>
                  <a:pt x="0" y="0"/>
                </a:lnTo>
                <a:lnTo>
                  <a:pt x="447675" y="0"/>
                </a:lnTo>
                <a:lnTo>
                  <a:pt x="447675" y="641350"/>
                </a:lnTo>
                <a:lnTo>
                  <a:pt x="9525" y="641350"/>
                </a:lnTo>
                <a:lnTo>
                  <a:pt x="9525" y="3048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BE56D636-942E-5EF3-9A35-D74359CF0F2D}"/>
              </a:ext>
            </a:extLst>
          </p:cNvPr>
          <p:cNvSpPr/>
          <p:nvPr/>
        </p:nvSpPr>
        <p:spPr>
          <a:xfrm>
            <a:off x="6051527" y="3792204"/>
            <a:ext cx="294257" cy="294257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 Box 1839">
            <a:extLst>
              <a:ext uri="{FF2B5EF4-FFF2-40B4-BE49-F238E27FC236}">
                <a16:creationId xmlns:a16="http://schemas.microsoft.com/office/drawing/2014/main" id="{51AA4B51-BDB9-8F4E-8481-442A670FE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753" y="3769437"/>
            <a:ext cx="362982" cy="319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300" b="1" dirty="0"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W</a:t>
            </a:r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C029A505-C481-804E-D102-CFBBE9568489}"/>
              </a:ext>
            </a:extLst>
          </p:cNvPr>
          <p:cNvCxnSpPr/>
          <p:nvPr/>
        </p:nvCxnSpPr>
        <p:spPr>
          <a:xfrm>
            <a:off x="6420313" y="3466504"/>
            <a:ext cx="0" cy="2167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e 81">
            <a:extLst>
              <a:ext uri="{FF2B5EF4-FFF2-40B4-BE49-F238E27FC236}">
                <a16:creationId xmlns:a16="http://schemas.microsoft.com/office/drawing/2014/main" id="{67EC7CD0-43BF-7E39-32C3-76664572CC0B}"/>
              </a:ext>
            </a:extLst>
          </p:cNvPr>
          <p:cNvGrpSpPr/>
          <p:nvPr/>
        </p:nvGrpSpPr>
        <p:grpSpPr>
          <a:xfrm>
            <a:off x="5884334" y="3348287"/>
            <a:ext cx="149226" cy="244969"/>
            <a:chOff x="6038557" y="3510810"/>
            <a:chExt cx="149226" cy="244969"/>
          </a:xfrm>
        </p:grpSpPr>
        <p:cxnSp>
          <p:nvCxnSpPr>
            <p:cNvPr id="68" name="Line 1847">
              <a:extLst>
                <a:ext uri="{FF2B5EF4-FFF2-40B4-BE49-F238E27FC236}">
                  <a16:creationId xmlns:a16="http://schemas.microsoft.com/office/drawing/2014/main" id="{BD0640ED-187E-0DC0-0B83-E3E117414D8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074668" y="3474699"/>
              <a:ext cx="10963" cy="8318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Line 1848">
              <a:extLst>
                <a:ext uri="{FF2B5EF4-FFF2-40B4-BE49-F238E27FC236}">
                  <a16:creationId xmlns:a16="http://schemas.microsoft.com/office/drawing/2014/main" id="{93DBDF3B-0861-0411-1288-0C31F763E2E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143450" y="3711447"/>
              <a:ext cx="16274" cy="7239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0" name="Group 1849">
              <a:extLst>
                <a:ext uri="{FF2B5EF4-FFF2-40B4-BE49-F238E27FC236}">
                  <a16:creationId xmlns:a16="http://schemas.microsoft.com/office/drawing/2014/main" id="{BD85FD2D-38FC-7712-C564-F4A4672BCC79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 flipV="1">
              <a:off x="6091031" y="3475139"/>
              <a:ext cx="48724" cy="144780"/>
              <a:chOff x="2206" y="4641"/>
              <a:chExt cx="48" cy="93"/>
            </a:xfrm>
          </p:grpSpPr>
          <p:cxnSp>
            <p:nvCxnSpPr>
              <p:cNvPr id="79" name="Line 1850">
                <a:extLst>
                  <a:ext uri="{FF2B5EF4-FFF2-40B4-BE49-F238E27FC236}">
                    <a16:creationId xmlns:a16="http://schemas.microsoft.com/office/drawing/2014/main" id="{BC6DEEC3-E12B-9E7F-4127-FBF459FCE8B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06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1851">
                <a:extLst>
                  <a:ext uri="{FF2B5EF4-FFF2-40B4-BE49-F238E27FC236}">
                    <a16:creationId xmlns:a16="http://schemas.microsoft.com/office/drawing/2014/main" id="{5FD77217-242F-D178-C604-C1FE0CF1CD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30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71" name="Group 1852">
              <a:extLst>
                <a:ext uri="{FF2B5EF4-FFF2-40B4-BE49-F238E27FC236}">
                  <a16:creationId xmlns:a16="http://schemas.microsoft.com/office/drawing/2014/main" id="{9BA1E8D2-0CA9-4409-3E62-A17C920CD0E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 flipV="1">
              <a:off x="6092097" y="3523229"/>
              <a:ext cx="46592" cy="144780"/>
              <a:chOff x="2254" y="4641"/>
              <a:chExt cx="47" cy="93"/>
            </a:xfrm>
          </p:grpSpPr>
          <p:cxnSp>
            <p:nvCxnSpPr>
              <p:cNvPr id="77" name="Line 1853">
                <a:extLst>
                  <a:ext uri="{FF2B5EF4-FFF2-40B4-BE49-F238E27FC236}">
                    <a16:creationId xmlns:a16="http://schemas.microsoft.com/office/drawing/2014/main" id="{A4417FE4-4595-D2FE-5357-83850B36F17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54" y="4641"/>
                <a:ext cx="24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1854">
                <a:extLst>
                  <a:ext uri="{FF2B5EF4-FFF2-40B4-BE49-F238E27FC236}">
                    <a16:creationId xmlns:a16="http://schemas.microsoft.com/office/drawing/2014/main" id="{BD54CF67-473A-A2A9-0FB1-3E661A78F12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278" y="4641"/>
                <a:ext cx="23" cy="93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72" name="Line 1855">
              <a:extLst>
                <a:ext uri="{FF2B5EF4-FFF2-40B4-BE49-F238E27FC236}">
                  <a16:creationId xmlns:a16="http://schemas.microsoft.com/office/drawing/2014/main" id="{134E6F42-E760-0F0C-F6F7-7051FF86504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6103516" y="3558401"/>
              <a:ext cx="23752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Line 1856">
              <a:extLst>
                <a:ext uri="{FF2B5EF4-FFF2-40B4-BE49-F238E27FC236}">
                  <a16:creationId xmlns:a16="http://schemas.microsoft.com/office/drawing/2014/main" id="{904A106E-5E0E-4B23-CD32-B3F3E2A58AF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6103821" y="3581849"/>
              <a:ext cx="23143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" name="Line 1857">
              <a:extLst>
                <a:ext uri="{FF2B5EF4-FFF2-40B4-BE49-F238E27FC236}">
                  <a16:creationId xmlns:a16="http://schemas.microsoft.com/office/drawing/2014/main" id="{913836D0-A205-4163-D2F5-3FD2B54E28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6103516" y="3605297"/>
              <a:ext cx="23752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Line 1858">
              <a:extLst>
                <a:ext uri="{FF2B5EF4-FFF2-40B4-BE49-F238E27FC236}">
                  <a16:creationId xmlns:a16="http://schemas.microsoft.com/office/drawing/2014/main" id="{F9887663-674B-6DAB-959D-FF61B974B70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6103821" y="3628746"/>
              <a:ext cx="23143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" name="Line 1859">
              <a:extLst>
                <a:ext uri="{FF2B5EF4-FFF2-40B4-BE49-F238E27FC236}">
                  <a16:creationId xmlns:a16="http://schemas.microsoft.com/office/drawing/2014/main" id="{0E5A9E9B-5497-12F6-32F3-55637AE53D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V="1">
              <a:off x="6103973" y="3653259"/>
              <a:ext cx="22839" cy="14478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84" name="Picture 4" descr="chopper">
            <a:extLst>
              <a:ext uri="{FF2B5EF4-FFF2-40B4-BE49-F238E27FC236}">
                <a16:creationId xmlns:a16="http://schemas.microsoft.com/office/drawing/2014/main" id="{0627C64F-CCBD-E99E-F3CC-D70AE356E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099" y="3107884"/>
            <a:ext cx="204140" cy="55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57629492-5870-CF54-F9E7-B8A70AEA7B85}"/>
              </a:ext>
            </a:extLst>
          </p:cNvPr>
          <p:cNvCxnSpPr>
            <a:cxnSpLocks/>
          </p:cNvCxnSpPr>
          <p:nvPr/>
        </p:nvCxnSpPr>
        <p:spPr>
          <a:xfrm>
            <a:off x="5118169" y="3230344"/>
            <a:ext cx="517456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34250B5F-D10E-2522-907F-A47E07B70FFE}"/>
              </a:ext>
            </a:extLst>
          </p:cNvPr>
          <p:cNvGrpSpPr/>
          <p:nvPr/>
        </p:nvGrpSpPr>
        <p:grpSpPr>
          <a:xfrm>
            <a:off x="6507863" y="3980760"/>
            <a:ext cx="2636137" cy="972442"/>
            <a:chOff x="6507863" y="3980760"/>
            <a:chExt cx="2636137" cy="972442"/>
          </a:xfrm>
        </p:grpSpPr>
        <p:pic>
          <p:nvPicPr>
            <p:cNvPr id="93" name="Image 92">
              <a:extLst>
                <a:ext uri="{FF2B5EF4-FFF2-40B4-BE49-F238E27FC236}">
                  <a16:creationId xmlns:a16="http://schemas.microsoft.com/office/drawing/2014/main" id="{3C6988D8-399B-52E8-258F-CF00047CA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7863" y="3980760"/>
              <a:ext cx="2422525" cy="802508"/>
            </a:xfrm>
            <a:prstGeom prst="rect">
              <a:avLst/>
            </a:prstGeom>
          </p:spPr>
        </p:pic>
        <p:sp>
          <p:nvSpPr>
            <p:cNvPr id="94" name="Text Box 5">
              <a:extLst>
                <a:ext uri="{FF2B5EF4-FFF2-40B4-BE49-F238E27FC236}">
                  <a16:creationId xmlns:a16="http://schemas.microsoft.com/office/drawing/2014/main" id="{528C7468-3182-A450-C6CD-9B64DAB3BE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20384" y="4676203"/>
              <a:ext cx="723616" cy="276999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 [s]</a:t>
              </a:r>
            </a:p>
          </p:txBody>
        </p:sp>
        <p:sp>
          <p:nvSpPr>
            <p:cNvPr id="95" name="Text Box 5">
              <a:extLst>
                <a:ext uri="{FF2B5EF4-FFF2-40B4-BE49-F238E27FC236}">
                  <a16:creationId xmlns:a16="http://schemas.microsoft.com/office/drawing/2014/main" id="{69E666C9-5D73-59CA-AC73-898A8EE3B3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4855" y="4028613"/>
              <a:ext cx="723616" cy="276999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fr-FR" sz="12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lang="fr-FR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) [°C]</a:t>
              </a:r>
            </a:p>
          </p:txBody>
        </p:sp>
      </p:grpSp>
      <p:pic>
        <p:nvPicPr>
          <p:cNvPr id="25" name="Image 24">
            <a:extLst>
              <a:ext uri="{FF2B5EF4-FFF2-40B4-BE49-F238E27FC236}">
                <a16:creationId xmlns:a16="http://schemas.microsoft.com/office/drawing/2014/main" id="{B981664B-D031-A849-E398-84338534CE44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9001"/>
            <a:ext cx="1469516" cy="957016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B5E81EBC-4E8B-2C24-D9CB-82D28E23DD2F}"/>
              </a:ext>
            </a:extLst>
          </p:cNvPr>
          <p:cNvSpPr txBox="1"/>
          <p:nvPr/>
        </p:nvSpPr>
        <p:spPr>
          <a:xfrm>
            <a:off x="-29345" y="759142"/>
            <a:ext cx="485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1899</a:t>
            </a:r>
          </a:p>
        </p:txBody>
      </p:sp>
      <p:sp>
        <p:nvSpPr>
          <p:cNvPr id="4" name="Forme libre 3">
            <a:extLst>
              <a:ext uri="{FF2B5EF4-FFF2-40B4-BE49-F238E27FC236}">
                <a16:creationId xmlns:a16="http://schemas.microsoft.com/office/drawing/2014/main" id="{3A21D786-FD7D-CF3C-8C90-8C84FC8120D1}"/>
              </a:ext>
            </a:extLst>
          </p:cNvPr>
          <p:cNvSpPr/>
          <p:nvPr/>
        </p:nvSpPr>
        <p:spPr>
          <a:xfrm>
            <a:off x="23689" y="791217"/>
            <a:ext cx="9091884" cy="4102955"/>
          </a:xfrm>
          <a:custGeom>
            <a:avLst/>
            <a:gdLst>
              <a:gd name="connsiteX0" fmla="*/ 0 w 9091884"/>
              <a:gd name="connsiteY0" fmla="*/ 0 h 4102955"/>
              <a:gd name="connsiteX1" fmla="*/ 1269737 w 9091884"/>
              <a:gd name="connsiteY1" fmla="*/ 0 h 4102955"/>
              <a:gd name="connsiteX2" fmla="*/ 2098856 w 9091884"/>
              <a:gd name="connsiteY2" fmla="*/ 829119 h 4102955"/>
              <a:gd name="connsiteX3" fmla="*/ 7376792 w 9091884"/>
              <a:gd name="connsiteY3" fmla="*/ 829119 h 4102955"/>
              <a:gd name="connsiteX4" fmla="*/ 7727391 w 9091884"/>
              <a:gd name="connsiteY4" fmla="*/ 478520 h 4102955"/>
              <a:gd name="connsiteX5" fmla="*/ 7774769 w 9091884"/>
              <a:gd name="connsiteY5" fmla="*/ 478520 h 4102955"/>
              <a:gd name="connsiteX6" fmla="*/ 9091884 w 9091884"/>
              <a:gd name="connsiteY6" fmla="*/ 478520 h 4102955"/>
              <a:gd name="connsiteX7" fmla="*/ 9091884 w 9091884"/>
              <a:gd name="connsiteY7" fmla="*/ 4102955 h 4102955"/>
              <a:gd name="connsiteX8" fmla="*/ 4738 w 9091884"/>
              <a:gd name="connsiteY8" fmla="*/ 4102955 h 4102955"/>
              <a:gd name="connsiteX9" fmla="*/ 0 w 9091884"/>
              <a:gd name="connsiteY9" fmla="*/ 0 h 4102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91884" h="4102955">
                <a:moveTo>
                  <a:pt x="0" y="0"/>
                </a:moveTo>
                <a:lnTo>
                  <a:pt x="1269737" y="0"/>
                </a:lnTo>
                <a:lnTo>
                  <a:pt x="2098856" y="829119"/>
                </a:lnTo>
                <a:lnTo>
                  <a:pt x="7376792" y="829119"/>
                </a:lnTo>
                <a:lnTo>
                  <a:pt x="7727391" y="478520"/>
                </a:lnTo>
                <a:lnTo>
                  <a:pt x="7774769" y="478520"/>
                </a:lnTo>
                <a:lnTo>
                  <a:pt x="9091884" y="478520"/>
                </a:lnTo>
                <a:lnTo>
                  <a:pt x="9091884" y="4102955"/>
                </a:lnTo>
                <a:lnTo>
                  <a:pt x="4738" y="4102955"/>
                </a:lnTo>
                <a:cubicBezTo>
                  <a:pt x="3159" y="2735303"/>
                  <a:pt x="1579" y="1367652"/>
                  <a:pt x="0" y="0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2" descr="rad22">
            <a:extLst>
              <a:ext uri="{FF2B5EF4-FFF2-40B4-BE49-F238E27FC236}">
                <a16:creationId xmlns:a16="http://schemas.microsoft.com/office/drawing/2014/main" id="{1F20A2EF-2558-AC59-C987-4A755211A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1930" y="1686322"/>
            <a:ext cx="1905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905F1ACF-FFD1-A82E-FE43-D45507424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7061" y="1268186"/>
            <a:ext cx="3060000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Radiomètre à substitution électrique à température ambiante</a:t>
            </a:r>
          </a:p>
        </p:txBody>
      </p:sp>
      <p:graphicFrame>
        <p:nvGraphicFramePr>
          <p:cNvPr id="17" name="Group 5">
            <a:extLst>
              <a:ext uri="{FF2B5EF4-FFF2-40B4-BE49-F238E27FC236}">
                <a16:creationId xmlns:a16="http://schemas.microsoft.com/office/drawing/2014/main" id="{1B97B34C-41FF-900D-79DD-CCE31674C4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014471"/>
              </p:ext>
            </p:extLst>
          </p:nvPr>
        </p:nvGraphicFramePr>
        <p:xfrm>
          <a:off x="1021690" y="1342633"/>
          <a:ext cx="4572000" cy="2712720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80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Correction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Coefficient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Incertitude type relative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526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Facteur de réflexion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Uniformité spatiale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Durée d’impulsions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Échauffement fils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Résistance thermique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Circuit de mesure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0,9943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1,0018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0,9986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1,0004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0,9970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5 . 10</a:t>
                      </a:r>
                      <a:r>
                        <a:rPr kumimoji="0" lang="fr-FR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  <a:endParaRPr kumimoji="0" 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1 . 10</a:t>
                      </a:r>
                      <a:r>
                        <a:rPr kumimoji="0" lang="fr-FR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</a:t>
                      </a:r>
                      <a:endParaRPr kumimoji="0" 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5 . 10</a:t>
                      </a:r>
                      <a:r>
                        <a:rPr kumimoji="0" lang="fr-FR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  <a:endParaRPr kumimoji="0" 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2 . 10</a:t>
                      </a:r>
                      <a:r>
                        <a:rPr kumimoji="0" lang="fr-FR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  <a:endParaRPr kumimoji="0" 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1,5 . 10</a:t>
                      </a:r>
                      <a:r>
                        <a:rPr kumimoji="0" lang="fr-FR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</a:t>
                      </a:r>
                      <a:endParaRPr kumimoji="0" 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1 . 10</a:t>
                      </a:r>
                      <a:r>
                        <a:rPr kumimoji="0" lang="fr-FR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  <a:endParaRPr kumimoji="0" 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11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Mesure puissance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1 . 10</a:t>
                      </a:r>
                      <a:r>
                        <a:rPr kumimoji="0" lang="fr-FR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  <a:endParaRPr kumimoji="0" lang="fr-FR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Correction globale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0,9931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2,0 . 10</a:t>
                      </a:r>
                      <a:r>
                        <a:rPr kumimoji="0" lang="fr-FR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</a:t>
                      </a:r>
                      <a:endParaRPr kumimoji="0" lang="fr-F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Text Box 28">
            <a:extLst>
              <a:ext uri="{FF2B5EF4-FFF2-40B4-BE49-F238E27FC236}">
                <a16:creationId xmlns:a16="http://schemas.microsoft.com/office/drawing/2014/main" id="{7270DA6A-2B59-9162-0D74-57A180B71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7061" y="2984096"/>
            <a:ext cx="3060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Principales causes d’erreur liées aux propriétés thermiques des matériaux en particulier à la connaissance de la différence de propagation de la chaleur suivant le mode de chauffage utilisé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4FEC39D4-B5FC-2567-1BD9-7BBC6D4CC479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Radiomètre à substitution électrique</a:t>
            </a:r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E26749C3-D85C-20CA-CFA7-B7B1AEB81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7061" y="2597473"/>
            <a:ext cx="1719473" cy="23083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900" dirty="0">
                <a:latin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900" dirty="0" err="1">
                <a:latin typeface="Calibri" panose="020F0502020204030204" pitchFamily="34" charset="0"/>
                <a:cs typeface="Calibri" panose="020F0502020204030204" pitchFamily="34" charset="0"/>
              </a:rPr>
              <a:t>LeCnam</a:t>
            </a:r>
            <a:endParaRPr lang="fr-FR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143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Radiomètre à substitution électrique cryogénique</a:t>
            </a:r>
          </a:p>
        </p:txBody>
      </p:sp>
      <p:pic>
        <p:nvPicPr>
          <p:cNvPr id="120" name="Image 119">
            <a:extLst>
              <a:ext uri="{FF2B5EF4-FFF2-40B4-BE49-F238E27FC236}">
                <a16:creationId xmlns:a16="http://schemas.microsoft.com/office/drawing/2014/main" id="{27BF0CA6-6231-DEE9-B258-2890676FC27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269" y="1319754"/>
            <a:ext cx="1175478" cy="1171204"/>
          </a:xfrm>
          <a:prstGeom prst="rect">
            <a:avLst/>
          </a:prstGeom>
        </p:spPr>
      </p:pic>
      <p:sp>
        <p:nvSpPr>
          <p:cNvPr id="122" name="ZoneTexte 121">
            <a:extLst>
              <a:ext uri="{FF2B5EF4-FFF2-40B4-BE49-F238E27FC236}">
                <a16:creationId xmlns:a16="http://schemas.microsoft.com/office/drawing/2014/main" id="{FF0F0250-0C83-FA66-49A1-150E8AB28FF6}"/>
              </a:ext>
            </a:extLst>
          </p:cNvPr>
          <p:cNvSpPr txBox="1"/>
          <p:nvPr/>
        </p:nvSpPr>
        <p:spPr>
          <a:xfrm>
            <a:off x="4214192" y="185530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🤩</a:t>
            </a:r>
          </a:p>
        </p:txBody>
      </p:sp>
      <p:sp>
        <p:nvSpPr>
          <p:cNvPr id="124" name="Cylindre 123">
            <a:extLst>
              <a:ext uri="{FF2B5EF4-FFF2-40B4-BE49-F238E27FC236}">
                <a16:creationId xmlns:a16="http://schemas.microsoft.com/office/drawing/2014/main" id="{BB92063E-3EFB-9AB9-3F57-6096CFD6B76A}"/>
              </a:ext>
            </a:extLst>
          </p:cNvPr>
          <p:cNvSpPr/>
          <p:nvPr/>
        </p:nvSpPr>
        <p:spPr>
          <a:xfrm rot="5400000">
            <a:off x="3548467" y="3025608"/>
            <a:ext cx="244920" cy="1168000"/>
          </a:xfrm>
          <a:prstGeom prst="can">
            <a:avLst/>
          </a:prstGeom>
          <a:solidFill>
            <a:schemeClr val="tx1">
              <a:lumMod val="65000"/>
              <a:lumOff val="35000"/>
            </a:schemeClr>
          </a:solidFill>
          <a:scene3d>
            <a:camera prst="orthographicFront"/>
            <a:lightRig rig="threePt" dir="t">
              <a:rot lat="0" lon="0" rev="4200000"/>
            </a:lightRig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2E364C8E-572B-ABB0-3A3B-0517411867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46" y="1927412"/>
            <a:ext cx="2679736" cy="2639236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B5E81EBC-4E8B-2C24-D9CB-82D28E23DD2F}"/>
              </a:ext>
            </a:extLst>
          </p:cNvPr>
          <p:cNvSpPr txBox="1"/>
          <p:nvPr/>
        </p:nvSpPr>
        <p:spPr>
          <a:xfrm>
            <a:off x="-29345" y="759142"/>
            <a:ext cx="485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1985</a:t>
            </a:r>
          </a:p>
        </p:txBody>
      </p:sp>
      <p:pic>
        <p:nvPicPr>
          <p:cNvPr id="2" name="Picture 2" descr="Résultat de recherche d'images pour &quot;Terry Quinn director BIPM&quot;">
            <a:extLst>
              <a:ext uri="{FF2B5EF4-FFF2-40B4-BE49-F238E27FC236}">
                <a16:creationId xmlns:a16="http://schemas.microsoft.com/office/drawing/2014/main" id="{6CDADFE3-D938-968E-6836-2371DAD389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253" y="923429"/>
            <a:ext cx="557326" cy="75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3">
            <a:extLst>
              <a:ext uri="{FF2B5EF4-FFF2-40B4-BE49-F238E27FC236}">
                <a16:creationId xmlns:a16="http://schemas.microsoft.com/office/drawing/2014/main" id="{1BB508EC-5AB7-36C9-F533-6EBCAA6A3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37" y="1637999"/>
            <a:ext cx="609600" cy="21544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8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. Quinn</a:t>
            </a:r>
            <a:endParaRPr lang="fr-FR" sz="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852F590-4A34-A4A9-6732-7E24A3199A7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462" y="2652543"/>
            <a:ext cx="3863092" cy="1465113"/>
          </a:xfrm>
          <a:prstGeom prst="rect">
            <a:avLst/>
          </a:prstGeom>
        </p:spPr>
      </p:pic>
      <p:sp>
        <p:nvSpPr>
          <p:cNvPr id="1024" name="Ellipse 1023">
            <a:extLst>
              <a:ext uri="{FF2B5EF4-FFF2-40B4-BE49-F238E27FC236}">
                <a16:creationId xmlns:a16="http://schemas.microsoft.com/office/drawing/2014/main" id="{DC02DF83-E7C4-7BE2-0506-FDF643BB8FC4}"/>
              </a:ext>
            </a:extLst>
          </p:cNvPr>
          <p:cNvSpPr/>
          <p:nvPr/>
        </p:nvSpPr>
        <p:spPr>
          <a:xfrm>
            <a:off x="4220781" y="3567558"/>
            <a:ext cx="18000" cy="857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8FBF6B77-9479-1D0C-7A74-2F437D3F05E2}"/>
              </a:ext>
            </a:extLst>
          </p:cNvPr>
          <p:cNvCxnSpPr>
            <a:cxnSpLocks/>
          </p:cNvCxnSpPr>
          <p:nvPr/>
        </p:nvCxnSpPr>
        <p:spPr>
          <a:xfrm>
            <a:off x="4217606" y="3609608"/>
            <a:ext cx="192469" cy="0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42CAEB5-F1FB-0DD6-273C-C16BD94EA78D}"/>
              </a:ext>
            </a:extLst>
          </p:cNvPr>
          <p:cNvSpPr/>
          <p:nvPr/>
        </p:nvSpPr>
        <p:spPr>
          <a:xfrm>
            <a:off x="4572000" y="3732069"/>
            <a:ext cx="664535" cy="326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1F463F2-C76C-10B2-EB2A-2EA2BE3F2ECF}"/>
              </a:ext>
            </a:extLst>
          </p:cNvPr>
          <p:cNvSpPr/>
          <p:nvPr/>
        </p:nvSpPr>
        <p:spPr>
          <a:xfrm>
            <a:off x="6081823" y="3758650"/>
            <a:ext cx="393405" cy="145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 Box 64">
            <a:extLst>
              <a:ext uri="{FF2B5EF4-FFF2-40B4-BE49-F238E27FC236}">
                <a16:creationId xmlns:a16="http://schemas.microsoft.com/office/drawing/2014/main" id="{F3207690-6086-D789-9060-B52A270C7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8992" y="4536524"/>
            <a:ext cx="4098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Mesures de flux entre 100 </a:t>
            </a:r>
            <a:r>
              <a:rPr lang="fr-FR" sz="14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nW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et 1 mW</a:t>
            </a: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053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Image 119">
            <a:extLst>
              <a:ext uri="{FF2B5EF4-FFF2-40B4-BE49-F238E27FC236}">
                <a16:creationId xmlns:a16="http://schemas.microsoft.com/office/drawing/2014/main" id="{27BF0CA6-6231-DEE9-B258-2890676FC27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269" y="1319754"/>
            <a:ext cx="1175478" cy="1171204"/>
          </a:xfrm>
          <a:prstGeom prst="rect">
            <a:avLst/>
          </a:prstGeom>
        </p:spPr>
      </p:pic>
      <p:sp>
        <p:nvSpPr>
          <p:cNvPr id="122" name="ZoneTexte 121">
            <a:extLst>
              <a:ext uri="{FF2B5EF4-FFF2-40B4-BE49-F238E27FC236}">
                <a16:creationId xmlns:a16="http://schemas.microsoft.com/office/drawing/2014/main" id="{FF0F0250-0C83-FA66-49A1-150E8AB28FF6}"/>
              </a:ext>
            </a:extLst>
          </p:cNvPr>
          <p:cNvSpPr txBox="1"/>
          <p:nvPr/>
        </p:nvSpPr>
        <p:spPr>
          <a:xfrm>
            <a:off x="4214192" y="185530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🤩</a:t>
            </a:r>
          </a:p>
        </p:txBody>
      </p:sp>
      <p:sp>
        <p:nvSpPr>
          <p:cNvPr id="124" name="Cylindre 123">
            <a:extLst>
              <a:ext uri="{FF2B5EF4-FFF2-40B4-BE49-F238E27FC236}">
                <a16:creationId xmlns:a16="http://schemas.microsoft.com/office/drawing/2014/main" id="{BB92063E-3EFB-9AB9-3F57-6096CFD6B76A}"/>
              </a:ext>
            </a:extLst>
          </p:cNvPr>
          <p:cNvSpPr/>
          <p:nvPr/>
        </p:nvSpPr>
        <p:spPr>
          <a:xfrm rot="5400000">
            <a:off x="3548467" y="2646344"/>
            <a:ext cx="244920" cy="1168000"/>
          </a:xfrm>
          <a:prstGeom prst="can">
            <a:avLst/>
          </a:prstGeom>
          <a:solidFill>
            <a:schemeClr val="tx1">
              <a:lumMod val="65000"/>
              <a:lumOff val="35000"/>
            </a:schemeClr>
          </a:solidFill>
          <a:scene3d>
            <a:camera prst="orthographicFront"/>
            <a:lightRig rig="threePt" dir="t">
              <a:rot lat="0" lon="0" rev="4200000"/>
            </a:lightRig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2E364C8E-572B-ABB0-3A3B-0517411867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46" y="1927412"/>
            <a:ext cx="2679736" cy="2639236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B5E81EBC-4E8B-2C24-D9CB-82D28E23DD2F}"/>
              </a:ext>
            </a:extLst>
          </p:cNvPr>
          <p:cNvSpPr txBox="1"/>
          <p:nvPr/>
        </p:nvSpPr>
        <p:spPr>
          <a:xfrm>
            <a:off x="-29345" y="759142"/>
            <a:ext cx="485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1985</a:t>
            </a:r>
          </a:p>
        </p:txBody>
      </p:sp>
      <p:pic>
        <p:nvPicPr>
          <p:cNvPr id="2" name="Picture 2" descr="Résultat de recherche d'images pour &quot;Terry Quinn director BIPM&quot;">
            <a:extLst>
              <a:ext uri="{FF2B5EF4-FFF2-40B4-BE49-F238E27FC236}">
                <a16:creationId xmlns:a16="http://schemas.microsoft.com/office/drawing/2014/main" id="{6CDADFE3-D938-968E-6836-2371DAD389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253" y="923429"/>
            <a:ext cx="557326" cy="75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3">
            <a:extLst>
              <a:ext uri="{FF2B5EF4-FFF2-40B4-BE49-F238E27FC236}">
                <a16:creationId xmlns:a16="http://schemas.microsoft.com/office/drawing/2014/main" id="{1BB508EC-5AB7-36C9-F533-6EBCAA6A3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37" y="1637999"/>
            <a:ext cx="609600" cy="21544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8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. Quinn</a:t>
            </a:r>
            <a:endParaRPr lang="fr-FR" sz="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852F590-4A34-A4A9-6732-7E24A3199A7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462" y="2273279"/>
            <a:ext cx="3863092" cy="1465113"/>
          </a:xfrm>
          <a:prstGeom prst="rect">
            <a:avLst/>
          </a:prstGeom>
        </p:spPr>
      </p:pic>
      <p:sp>
        <p:nvSpPr>
          <p:cNvPr id="1024" name="Ellipse 1023">
            <a:extLst>
              <a:ext uri="{FF2B5EF4-FFF2-40B4-BE49-F238E27FC236}">
                <a16:creationId xmlns:a16="http://schemas.microsoft.com/office/drawing/2014/main" id="{DC02DF83-E7C4-7BE2-0506-FDF643BB8FC4}"/>
              </a:ext>
            </a:extLst>
          </p:cNvPr>
          <p:cNvSpPr/>
          <p:nvPr/>
        </p:nvSpPr>
        <p:spPr>
          <a:xfrm>
            <a:off x="4220781" y="3188294"/>
            <a:ext cx="18000" cy="857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8FBF6B77-9479-1D0C-7A74-2F437D3F05E2}"/>
              </a:ext>
            </a:extLst>
          </p:cNvPr>
          <p:cNvCxnSpPr>
            <a:cxnSpLocks/>
          </p:cNvCxnSpPr>
          <p:nvPr/>
        </p:nvCxnSpPr>
        <p:spPr>
          <a:xfrm>
            <a:off x="4217606" y="3230344"/>
            <a:ext cx="192469" cy="0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42CAEB5-F1FB-0DD6-273C-C16BD94EA78D}"/>
              </a:ext>
            </a:extLst>
          </p:cNvPr>
          <p:cNvSpPr/>
          <p:nvPr/>
        </p:nvSpPr>
        <p:spPr>
          <a:xfrm>
            <a:off x="4572000" y="3352805"/>
            <a:ext cx="664535" cy="326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1F463F2-C76C-10B2-EB2A-2EA2BE3F2ECF}"/>
              </a:ext>
            </a:extLst>
          </p:cNvPr>
          <p:cNvSpPr/>
          <p:nvPr/>
        </p:nvSpPr>
        <p:spPr>
          <a:xfrm>
            <a:off x="6081823" y="3379386"/>
            <a:ext cx="393405" cy="145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orme libre 2">
            <a:extLst>
              <a:ext uri="{FF2B5EF4-FFF2-40B4-BE49-F238E27FC236}">
                <a16:creationId xmlns:a16="http://schemas.microsoft.com/office/drawing/2014/main" id="{1F8A68F5-C3F0-7D10-0C94-A89A8D3E602C}"/>
              </a:ext>
            </a:extLst>
          </p:cNvPr>
          <p:cNvSpPr/>
          <p:nvPr/>
        </p:nvSpPr>
        <p:spPr>
          <a:xfrm>
            <a:off x="23689" y="791217"/>
            <a:ext cx="9091884" cy="4102955"/>
          </a:xfrm>
          <a:custGeom>
            <a:avLst/>
            <a:gdLst>
              <a:gd name="connsiteX0" fmla="*/ 0 w 9091884"/>
              <a:gd name="connsiteY0" fmla="*/ 0 h 4102955"/>
              <a:gd name="connsiteX1" fmla="*/ 1269737 w 9091884"/>
              <a:gd name="connsiteY1" fmla="*/ 0 h 4102955"/>
              <a:gd name="connsiteX2" fmla="*/ 2098856 w 9091884"/>
              <a:gd name="connsiteY2" fmla="*/ 829119 h 4102955"/>
              <a:gd name="connsiteX3" fmla="*/ 7376792 w 9091884"/>
              <a:gd name="connsiteY3" fmla="*/ 829119 h 4102955"/>
              <a:gd name="connsiteX4" fmla="*/ 7727391 w 9091884"/>
              <a:gd name="connsiteY4" fmla="*/ 478520 h 4102955"/>
              <a:gd name="connsiteX5" fmla="*/ 7774769 w 9091884"/>
              <a:gd name="connsiteY5" fmla="*/ 478520 h 4102955"/>
              <a:gd name="connsiteX6" fmla="*/ 9091884 w 9091884"/>
              <a:gd name="connsiteY6" fmla="*/ 478520 h 4102955"/>
              <a:gd name="connsiteX7" fmla="*/ 9091884 w 9091884"/>
              <a:gd name="connsiteY7" fmla="*/ 4102955 h 4102955"/>
              <a:gd name="connsiteX8" fmla="*/ 4738 w 9091884"/>
              <a:gd name="connsiteY8" fmla="*/ 4102955 h 4102955"/>
              <a:gd name="connsiteX9" fmla="*/ 0 w 9091884"/>
              <a:gd name="connsiteY9" fmla="*/ 0 h 4102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91884" h="4102955">
                <a:moveTo>
                  <a:pt x="0" y="0"/>
                </a:moveTo>
                <a:lnTo>
                  <a:pt x="1269737" y="0"/>
                </a:lnTo>
                <a:lnTo>
                  <a:pt x="2098856" y="829119"/>
                </a:lnTo>
                <a:lnTo>
                  <a:pt x="7376792" y="829119"/>
                </a:lnTo>
                <a:lnTo>
                  <a:pt x="7727391" y="478520"/>
                </a:lnTo>
                <a:lnTo>
                  <a:pt x="7774769" y="478520"/>
                </a:lnTo>
                <a:lnTo>
                  <a:pt x="9091884" y="478520"/>
                </a:lnTo>
                <a:lnTo>
                  <a:pt x="9091884" y="4102955"/>
                </a:lnTo>
                <a:lnTo>
                  <a:pt x="4738" y="4102955"/>
                </a:lnTo>
                <a:cubicBezTo>
                  <a:pt x="3159" y="2735303"/>
                  <a:pt x="1579" y="1367652"/>
                  <a:pt x="0" y="0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Text Box 64">
            <a:extLst>
              <a:ext uri="{FF2B5EF4-FFF2-40B4-BE49-F238E27FC236}">
                <a16:creationId xmlns:a16="http://schemas.microsoft.com/office/drawing/2014/main" id="{6C1ADC71-A6D9-0338-115F-104FE72CD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925" y="6164263"/>
            <a:ext cx="4098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Mesures de flux entre 100 </a:t>
            </a:r>
            <a:r>
              <a:rPr lang="fr-FR" sz="14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nW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et 1 mW</a:t>
            </a: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80" name="Group 2">
            <a:extLst>
              <a:ext uri="{FF2B5EF4-FFF2-40B4-BE49-F238E27FC236}">
                <a16:creationId xmlns:a16="http://schemas.microsoft.com/office/drawing/2014/main" id="{F145E9CD-B8A6-7228-03A8-396B678F17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759160"/>
              </p:ext>
            </p:extLst>
          </p:nvPr>
        </p:nvGraphicFramePr>
        <p:xfrm>
          <a:off x="1272058" y="1569127"/>
          <a:ext cx="6493868" cy="2421711"/>
        </p:xfrm>
        <a:graphic>
          <a:graphicData uri="http://schemas.openxmlformats.org/drawingml/2006/table">
            <a:tbl>
              <a:tblPr/>
              <a:tblGrid>
                <a:gridCol w="2278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73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7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94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Source d’erreur</a:t>
                      </a:r>
                    </a:p>
                  </a:txBody>
                  <a:tcPr marL="102535" marR="102535" marT="51267" marB="51267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Correction</a:t>
                      </a: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Incertitude type relative</a:t>
                      </a: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3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Absorption de la cavité</a:t>
                      </a:r>
                    </a:p>
                  </a:txBody>
                  <a:tcPr marL="102535" marR="102535" marT="51267" marB="51267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0,99998</a:t>
                      </a: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1 . 10</a:t>
                      </a:r>
                      <a:r>
                        <a:rPr kumimoji="0" lang="fr-FR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3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Transmission du hublot</a:t>
                      </a:r>
                    </a:p>
                  </a:txBody>
                  <a:tcPr marL="102535" marR="102535" marT="51267" marB="51267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0,99984</a:t>
                      </a: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2 . 10</a:t>
                      </a:r>
                      <a:r>
                        <a:rPr kumimoji="0" lang="fr-FR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81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Non-équivalence</a:t>
                      </a:r>
                    </a:p>
                  </a:txBody>
                  <a:tcPr marL="102535" marR="102535" marT="51267" marB="51267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1,00000</a:t>
                      </a: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1 . 10</a:t>
                      </a:r>
                      <a:r>
                        <a:rPr kumimoji="0" lang="fr-FR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81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Étalonnage électrique</a:t>
                      </a:r>
                    </a:p>
                  </a:txBody>
                  <a:tcPr marL="102535" marR="102535" marT="51267" marB="51267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1,00000</a:t>
                      </a: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3 . 10</a:t>
                      </a:r>
                      <a:r>
                        <a:rPr kumimoji="0" lang="fr-FR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</a:t>
                      </a:r>
                      <a:endParaRPr kumimoji="0" lang="fr-FR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133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Correction globale</a:t>
                      </a:r>
                    </a:p>
                  </a:txBody>
                  <a:tcPr marL="102535" marR="102535" marT="51267" marB="51267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0,99971</a:t>
                      </a: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4 . 10</a:t>
                      </a:r>
                      <a:r>
                        <a:rPr kumimoji="0" lang="fr-FR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</a:t>
                      </a:r>
                      <a:endParaRPr kumimoji="0" 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02535" marR="102535" marT="51267" marB="5126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1" name="Text Box 3">
            <a:extLst>
              <a:ext uri="{FF2B5EF4-FFF2-40B4-BE49-F238E27FC236}">
                <a16:creationId xmlns:a16="http://schemas.microsoft.com/office/drawing/2014/main" id="{B00A7DDE-3738-DCC5-3B10-2D5F2827C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4016" y="4022913"/>
            <a:ext cx="3131834" cy="36933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valeurs à </a:t>
            </a:r>
            <a:r>
              <a:rPr lang="fr-FR" sz="1800" dirty="0">
                <a:solidFill>
                  <a:srgbClr val="000000"/>
                </a:solidFill>
                <a:latin typeface="Symbol" pitchFamily="2" charset="2"/>
                <a:cs typeface="Calibri" panose="020F0502020204030204" pitchFamily="34" charset="0"/>
              </a:rPr>
              <a:t>l</a:t>
            </a:r>
            <a:r>
              <a:rPr lang="fr-FR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543,5 nm</a:t>
            </a:r>
          </a:p>
        </p:txBody>
      </p:sp>
      <p:sp>
        <p:nvSpPr>
          <p:cNvPr id="82" name="Titre 1">
            <a:extLst>
              <a:ext uri="{FF2B5EF4-FFF2-40B4-BE49-F238E27FC236}">
                <a16:creationId xmlns:a16="http://schemas.microsoft.com/office/drawing/2014/main" id="{A0D67FDC-6D84-C164-A2E8-26310D4E77CF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Radiomètre à substitution électrique cryogénique</a:t>
            </a:r>
          </a:p>
        </p:txBody>
      </p:sp>
    </p:spTree>
    <p:extLst>
      <p:ext uri="{BB962C8B-B14F-4D97-AF65-F5344CB8AC3E}">
        <p14:creationId xmlns:p14="http://schemas.microsoft.com/office/powerpoint/2010/main" val="1501301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Box 64">
            <a:extLst>
              <a:ext uri="{FF2B5EF4-FFF2-40B4-BE49-F238E27FC236}">
                <a16:creationId xmlns:a16="http://schemas.microsoft.com/office/drawing/2014/main" id="{6C1ADC71-A6D9-0338-115F-104FE72CD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925" y="6164263"/>
            <a:ext cx="4098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Mesures de flux entre 100 </a:t>
            </a:r>
            <a:r>
              <a:rPr lang="fr-FR" sz="1400" dirty="0" err="1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nW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et 1 mW</a:t>
            </a: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Titre 1">
            <a:extLst>
              <a:ext uri="{FF2B5EF4-FFF2-40B4-BE49-F238E27FC236}">
                <a16:creationId xmlns:a16="http://schemas.microsoft.com/office/drawing/2014/main" id="{A0D67FDC-6D84-C164-A2E8-26310D4E77CF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Radiomètre à substitution électrique cryogénique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AA93B8B-F521-FED4-9EF7-868BA9F9B5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92618" y="1031358"/>
            <a:ext cx="4013232" cy="3635966"/>
          </a:xfrm>
          <a:prstGeom prst="rect">
            <a:avLst/>
          </a:prstGeom>
        </p:spPr>
      </p:pic>
      <p:grpSp>
        <p:nvGrpSpPr>
          <p:cNvPr id="5" name="Group 2">
            <a:extLst>
              <a:ext uri="{FF2B5EF4-FFF2-40B4-BE49-F238E27FC236}">
                <a16:creationId xmlns:a16="http://schemas.microsoft.com/office/drawing/2014/main" id="{2323C1CF-2E5E-606B-6116-68083DFB6410}"/>
              </a:ext>
            </a:extLst>
          </p:cNvPr>
          <p:cNvGrpSpPr>
            <a:grpSpLocks/>
          </p:cNvGrpSpPr>
          <p:nvPr/>
        </p:nvGrpSpPr>
        <p:grpSpPr bwMode="auto">
          <a:xfrm>
            <a:off x="644853" y="1031358"/>
            <a:ext cx="3962072" cy="3531978"/>
            <a:chOff x="2880" y="939"/>
            <a:chExt cx="2736" cy="2439"/>
          </a:xfrm>
        </p:grpSpPr>
        <p:sp>
          <p:nvSpPr>
            <p:cNvPr id="6" name="Text Box 3">
              <a:extLst>
                <a:ext uri="{FF2B5EF4-FFF2-40B4-BE49-F238E27FC236}">
                  <a16:creationId xmlns:a16="http://schemas.microsoft.com/office/drawing/2014/main" id="{0719D18F-4F5C-A487-9C81-5D3A5E6611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0" y="1283"/>
              <a:ext cx="683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Bef>
                  <a:spcPct val="0"/>
                </a:spcBef>
              </a:pPr>
              <a:r>
                <a:rPr lang="fr-FR" sz="1400">
                  <a:solidFill>
                    <a:srgbClr val="0033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Pompage</a:t>
              </a:r>
            </a:p>
          </p:txBody>
        </p:sp>
        <p:sp>
          <p:nvSpPr>
            <p:cNvPr id="7" name="AutoShape 4">
              <a:extLst>
                <a:ext uri="{FF2B5EF4-FFF2-40B4-BE49-F238E27FC236}">
                  <a16:creationId xmlns:a16="http://schemas.microsoft.com/office/drawing/2014/main" id="{8DA2B362-8A12-24DE-DD17-65BF04DB3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3" y="1302"/>
              <a:ext cx="116" cy="51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AutoShape 5">
              <a:extLst>
                <a:ext uri="{FF2B5EF4-FFF2-40B4-BE49-F238E27FC236}">
                  <a16:creationId xmlns:a16="http://schemas.microsoft.com/office/drawing/2014/main" id="{B162D475-4611-6622-2C9F-1F19EC617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" y="1255"/>
              <a:ext cx="189" cy="119"/>
            </a:xfrm>
            <a:prstGeom prst="octagon">
              <a:avLst>
                <a:gd name="adj" fmla="val 29287"/>
              </a:avLst>
            </a:prstGeom>
            <a:solidFill>
              <a:srgbClr val="DDF2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9FC852D7-B63C-E71E-3BDE-790375560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3" y="1307"/>
              <a:ext cx="116" cy="576"/>
            </a:xfrm>
            <a:prstGeom prst="rect">
              <a:avLst/>
            </a:prstGeom>
            <a:solidFill>
              <a:srgbClr val="DDF2FF"/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6EA759B8-305E-60BF-B032-6E7D53072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" y="1221"/>
              <a:ext cx="22" cy="9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47B78371-E68E-2F10-121A-2BDC6E524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" y="1298"/>
              <a:ext cx="189" cy="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ectangle 9" descr="blanc)">
              <a:extLst>
                <a:ext uri="{FF2B5EF4-FFF2-40B4-BE49-F238E27FC236}">
                  <a16:creationId xmlns:a16="http://schemas.microsoft.com/office/drawing/2014/main" id="{D6EE2985-012A-4549-60A1-DCBBAE01A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2" y="3295"/>
              <a:ext cx="1386" cy="83"/>
            </a:xfrm>
            <a:prstGeom prst="rect">
              <a:avLst/>
            </a:prstGeom>
            <a:pattFill prst="dkUpDiag">
              <a:fgClr>
                <a:srgbClr val="000066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Line 10">
              <a:extLst>
                <a:ext uri="{FF2B5EF4-FFF2-40B4-BE49-F238E27FC236}">
                  <a16:creationId xmlns:a16="http://schemas.microsoft.com/office/drawing/2014/main" id="{4F8AE197-D58E-0EBC-B508-884890C411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5" y="1111"/>
              <a:ext cx="277" cy="11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Text Box 12">
              <a:extLst>
                <a:ext uri="{FF2B5EF4-FFF2-40B4-BE49-F238E27FC236}">
                  <a16:creationId xmlns:a16="http://schemas.microsoft.com/office/drawing/2014/main" id="{B7E0CDC4-1EE3-C620-5846-514DB9340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3" y="1254"/>
              <a:ext cx="873" cy="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r>
                <a:rPr lang="fr-FR" sz="1400">
                  <a:solidFill>
                    <a:srgbClr val="0033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Connections électrique</a:t>
              </a:r>
            </a:p>
          </p:txBody>
        </p:sp>
        <p:sp>
          <p:nvSpPr>
            <p:cNvPr id="17" name="Text Box 13">
              <a:extLst>
                <a:ext uri="{FF2B5EF4-FFF2-40B4-BE49-F238E27FC236}">
                  <a16:creationId xmlns:a16="http://schemas.microsoft.com/office/drawing/2014/main" id="{BB127382-CF80-4CF0-464D-C42CEDFC8B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8" y="939"/>
              <a:ext cx="1110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Bef>
                  <a:spcPct val="0"/>
                </a:spcBef>
              </a:pPr>
              <a:r>
                <a:rPr lang="fr-FR" sz="1400" dirty="0">
                  <a:solidFill>
                    <a:srgbClr val="0033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Hélium liquide</a:t>
              </a:r>
            </a:p>
          </p:txBody>
        </p:sp>
        <p:sp>
          <p:nvSpPr>
            <p:cNvPr id="18" name="Text Box 14">
              <a:extLst>
                <a:ext uri="{FF2B5EF4-FFF2-40B4-BE49-F238E27FC236}">
                  <a16:creationId xmlns:a16="http://schemas.microsoft.com/office/drawing/2014/main" id="{84D07748-7DE5-658F-C982-FD2D0E6915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0" y="2366"/>
              <a:ext cx="56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Bef>
                  <a:spcPct val="0"/>
                </a:spcBef>
              </a:pPr>
              <a:r>
                <a:rPr lang="fr-FR" sz="1400">
                  <a:solidFill>
                    <a:srgbClr val="0033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Hublot</a:t>
              </a:r>
            </a:p>
          </p:txBody>
        </p:sp>
        <p:sp>
          <p:nvSpPr>
            <p:cNvPr id="19" name="Text Box 15">
              <a:extLst>
                <a:ext uri="{FF2B5EF4-FFF2-40B4-BE49-F238E27FC236}">
                  <a16:creationId xmlns:a16="http://schemas.microsoft.com/office/drawing/2014/main" id="{B0BE0D1C-FB8A-B5EE-E2FE-26D1B23F76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0" y="2853"/>
              <a:ext cx="584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Bef>
                  <a:spcPct val="0"/>
                </a:spcBef>
              </a:pPr>
              <a:r>
                <a:rPr lang="fr-FR" sz="1400">
                  <a:solidFill>
                    <a:srgbClr val="0033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Cavité</a:t>
              </a:r>
            </a:p>
          </p:txBody>
        </p:sp>
        <p:grpSp>
          <p:nvGrpSpPr>
            <p:cNvPr id="21" name="Group 16">
              <a:extLst>
                <a:ext uri="{FF2B5EF4-FFF2-40B4-BE49-F238E27FC236}">
                  <a16:creationId xmlns:a16="http://schemas.microsoft.com/office/drawing/2014/main" id="{C9409674-BBC4-F15E-777B-6D5591A9D0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1" y="1315"/>
              <a:ext cx="1612" cy="1991"/>
              <a:chOff x="3481" y="1315"/>
              <a:chExt cx="1612" cy="1991"/>
            </a:xfrm>
          </p:grpSpPr>
          <p:sp>
            <p:nvSpPr>
              <p:cNvPr id="24" name="Rectangle 17">
                <a:extLst>
                  <a:ext uri="{FF2B5EF4-FFF2-40B4-BE49-F238E27FC236}">
                    <a16:creationId xmlns:a16="http://schemas.microsoft.com/office/drawing/2014/main" id="{733D7B04-7B72-98AA-DC3E-BC4807838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4" y="1572"/>
                <a:ext cx="929" cy="1734"/>
              </a:xfrm>
              <a:prstGeom prst="rect">
                <a:avLst/>
              </a:prstGeom>
              <a:solidFill>
                <a:srgbClr val="F3E5C3"/>
              </a:solidFill>
              <a:ln w="38100" cmpd="dbl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" name="Rectangle 18">
                <a:extLst>
                  <a:ext uri="{FF2B5EF4-FFF2-40B4-BE49-F238E27FC236}">
                    <a16:creationId xmlns:a16="http://schemas.microsoft.com/office/drawing/2014/main" id="{3A77A7C0-5676-43E1-200B-A18A9C12A5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8" y="1802"/>
                <a:ext cx="801" cy="1451"/>
              </a:xfrm>
              <a:prstGeom prst="rect">
                <a:avLst/>
              </a:prstGeom>
              <a:solidFill>
                <a:srgbClr val="E1FFE1"/>
              </a:solidFill>
              <a:ln w="38100" cmpd="dbl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7" name="Rectangle 19">
                <a:extLst>
                  <a:ext uri="{FF2B5EF4-FFF2-40B4-BE49-F238E27FC236}">
                    <a16:creationId xmlns:a16="http://schemas.microsoft.com/office/drawing/2014/main" id="{6EA85756-43A9-59B5-038F-6E22CED2D2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6" y="1865"/>
                <a:ext cx="663" cy="1330"/>
              </a:xfrm>
              <a:prstGeom prst="rect">
                <a:avLst/>
              </a:prstGeom>
              <a:solidFill>
                <a:srgbClr val="DDF2FF"/>
              </a:solidFill>
              <a:ln w="38100" cmpd="dbl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8" name="Rectangle 20" descr="Ondulations">
                <a:extLst>
                  <a:ext uri="{FF2B5EF4-FFF2-40B4-BE49-F238E27FC236}">
                    <a16:creationId xmlns:a16="http://schemas.microsoft.com/office/drawing/2014/main" id="{D60731D5-C582-9C28-0EEB-60ED8B82A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6" y="2792"/>
                <a:ext cx="82" cy="379"/>
              </a:xfrm>
              <a:prstGeom prst="rect">
                <a:avLst/>
              </a:prstGeom>
              <a:pattFill prst="zigZag">
                <a:fgClr>
                  <a:srgbClr val="A50021"/>
                </a:fgClr>
                <a:bgClr>
                  <a:srgbClr val="FFFFFF"/>
                </a:bgClr>
              </a:pattFill>
              <a:ln w="9525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Rectangle 21" descr="Ondulations">
                <a:extLst>
                  <a:ext uri="{FF2B5EF4-FFF2-40B4-BE49-F238E27FC236}">
                    <a16:creationId xmlns:a16="http://schemas.microsoft.com/office/drawing/2014/main" id="{A4360337-D3BE-84DC-5C4E-1E3C39C219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6" y="2792"/>
                <a:ext cx="83" cy="375"/>
              </a:xfrm>
              <a:prstGeom prst="rect">
                <a:avLst/>
              </a:prstGeom>
              <a:pattFill prst="zigZag">
                <a:fgClr>
                  <a:srgbClr val="A50021"/>
                </a:fgClr>
                <a:bgClr>
                  <a:srgbClr val="FFFFFF"/>
                </a:bgClr>
              </a:pattFill>
              <a:ln w="9525">
                <a:solidFill>
                  <a:srgbClr val="A5002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Rectangle 22" descr="noir)">
                <a:extLst>
                  <a:ext uri="{FF2B5EF4-FFF2-40B4-BE49-F238E27FC236}">
                    <a16:creationId xmlns:a16="http://schemas.microsoft.com/office/drawing/2014/main" id="{B5BD4A63-B408-1B8B-1F41-E2974119E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4" y="1505"/>
                <a:ext cx="1164" cy="52"/>
              </a:xfrm>
              <a:prstGeom prst="rect">
                <a:avLst/>
              </a:prstGeom>
              <a:pattFill prst="ltDn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1" name="Rectangle 23" descr="noir)">
                <a:extLst>
                  <a:ext uri="{FF2B5EF4-FFF2-40B4-BE49-F238E27FC236}">
                    <a16:creationId xmlns:a16="http://schemas.microsoft.com/office/drawing/2014/main" id="{B2D2D4BC-FA75-2BCF-D480-CDCCC1772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4" y="1557"/>
                <a:ext cx="1164" cy="53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AutoShape 24">
                <a:extLst>
                  <a:ext uri="{FF2B5EF4-FFF2-40B4-BE49-F238E27FC236}">
                    <a16:creationId xmlns:a16="http://schemas.microsoft.com/office/drawing/2014/main" id="{8560D282-368B-5A04-269C-12121C535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2" y="1413"/>
                <a:ext cx="184" cy="202"/>
              </a:xfrm>
              <a:prstGeom prst="downArrowCallout">
                <a:avLst>
                  <a:gd name="adj1" fmla="val 55000"/>
                  <a:gd name="adj2" fmla="val 27500"/>
                  <a:gd name="adj3" fmla="val 18297"/>
                  <a:gd name="adj4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Rectangle 25">
                <a:extLst>
                  <a:ext uri="{FF2B5EF4-FFF2-40B4-BE49-F238E27FC236}">
                    <a16:creationId xmlns:a16="http://schemas.microsoft.com/office/drawing/2014/main" id="{0435905F-3477-1F6D-05A0-7E3A15D2D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1432"/>
                <a:ext cx="62" cy="1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4" name="AutoShape 26">
                <a:extLst>
                  <a:ext uri="{FF2B5EF4-FFF2-40B4-BE49-F238E27FC236}">
                    <a16:creationId xmlns:a16="http://schemas.microsoft.com/office/drawing/2014/main" id="{3A6B37A0-7AA2-65FD-0583-1006BCCA3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9" y="1417"/>
                <a:ext cx="185" cy="202"/>
              </a:xfrm>
              <a:prstGeom prst="downArrowCallout">
                <a:avLst>
                  <a:gd name="adj1" fmla="val 55000"/>
                  <a:gd name="adj2" fmla="val 27500"/>
                  <a:gd name="adj3" fmla="val 18198"/>
                  <a:gd name="adj4" fmla="val 166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Rectangle 27">
                <a:extLst>
                  <a:ext uri="{FF2B5EF4-FFF2-40B4-BE49-F238E27FC236}">
                    <a16:creationId xmlns:a16="http://schemas.microsoft.com/office/drawing/2014/main" id="{37162392-377A-8DC3-B679-37660D737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9" y="1437"/>
                <a:ext cx="62" cy="1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AutoShape 28">
                <a:extLst>
                  <a:ext uri="{FF2B5EF4-FFF2-40B4-BE49-F238E27FC236}">
                    <a16:creationId xmlns:a16="http://schemas.microsoft.com/office/drawing/2014/main" id="{840F75C5-4CF0-5923-458F-748EE6561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9" y="3248"/>
                <a:ext cx="45" cy="46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7" name="AutoShape 29">
                <a:extLst>
                  <a:ext uri="{FF2B5EF4-FFF2-40B4-BE49-F238E27FC236}">
                    <a16:creationId xmlns:a16="http://schemas.microsoft.com/office/drawing/2014/main" id="{F5E7D397-41CD-4D7B-9B7F-544D8441E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6" y="3248"/>
                <a:ext cx="44" cy="46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Rectangle 30" descr="noir)">
                <a:extLst>
                  <a:ext uri="{FF2B5EF4-FFF2-40B4-BE49-F238E27FC236}">
                    <a16:creationId xmlns:a16="http://schemas.microsoft.com/office/drawing/2014/main" id="{DA5D830F-E4BC-E3B7-592F-A30C53BF8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6" y="1865"/>
                <a:ext cx="663" cy="27"/>
              </a:xfrm>
              <a:prstGeom prst="rect">
                <a:avLst/>
              </a:prstGeom>
              <a:pattFill prst="ltDn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AutoShape 31">
                <a:extLst>
                  <a:ext uri="{FF2B5EF4-FFF2-40B4-BE49-F238E27FC236}">
                    <a16:creationId xmlns:a16="http://schemas.microsoft.com/office/drawing/2014/main" id="{A7BA0840-4FF3-C1BA-52F8-09AFE68C0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1" y="1326"/>
                <a:ext cx="180" cy="3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20 w 21600"/>
                  <a:gd name="T13" fmla="*/ 3503 h 21600"/>
                  <a:gd name="T14" fmla="*/ 17880 w 21600"/>
                  <a:gd name="T15" fmla="*/ 1809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828" y="21600"/>
                    </a:lnTo>
                    <a:lnTo>
                      <a:pt x="1777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DDF2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Line 32">
                <a:extLst>
                  <a:ext uri="{FF2B5EF4-FFF2-40B4-BE49-F238E27FC236}">
                    <a16:creationId xmlns:a16="http://schemas.microsoft.com/office/drawing/2014/main" id="{B9A777B0-162F-289E-D5B3-7C79520E0C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17" y="1315"/>
                <a:ext cx="179" cy="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1" name="Line 33">
                <a:extLst>
                  <a:ext uri="{FF2B5EF4-FFF2-40B4-BE49-F238E27FC236}">
                    <a16:creationId xmlns:a16="http://schemas.microsoft.com/office/drawing/2014/main" id="{8A33C862-9F27-073C-FD88-8706D984B8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4" y="1331"/>
                <a:ext cx="0" cy="44"/>
              </a:xfrm>
              <a:prstGeom prst="line">
                <a:avLst/>
              </a:prstGeom>
              <a:noFill/>
              <a:ln w="381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2" name="Line 34">
                <a:extLst>
                  <a:ext uri="{FF2B5EF4-FFF2-40B4-BE49-F238E27FC236}">
                    <a16:creationId xmlns:a16="http://schemas.microsoft.com/office/drawing/2014/main" id="{767D4012-4588-59CC-92F1-E2541FF4A8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8" y="1331"/>
                <a:ext cx="0" cy="44"/>
              </a:xfrm>
              <a:prstGeom prst="line">
                <a:avLst/>
              </a:prstGeom>
              <a:noFill/>
              <a:ln w="381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3" name="Rectangle 35" descr="noir)">
                <a:extLst>
                  <a:ext uri="{FF2B5EF4-FFF2-40B4-BE49-F238E27FC236}">
                    <a16:creationId xmlns:a16="http://schemas.microsoft.com/office/drawing/2014/main" id="{DCA5192D-124A-804D-4242-027309A3D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6" y="2724"/>
                <a:ext cx="663" cy="34"/>
              </a:xfrm>
              <a:prstGeom prst="rect">
                <a:avLst/>
              </a:prstGeom>
              <a:pattFill prst="ltDn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4" name="Rectangle 36">
                <a:extLst>
                  <a:ext uri="{FF2B5EF4-FFF2-40B4-BE49-F238E27FC236}">
                    <a16:creationId xmlns:a16="http://schemas.microsoft.com/office/drawing/2014/main" id="{8BD9C700-B3C6-829B-DBC9-F3EECEB10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6" y="2758"/>
                <a:ext cx="663" cy="437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5" name="AutoShape 37" descr="noir)">
                <a:extLst>
                  <a:ext uri="{FF2B5EF4-FFF2-40B4-BE49-F238E27FC236}">
                    <a16:creationId xmlns:a16="http://schemas.microsoft.com/office/drawing/2014/main" id="{689EF397-87AB-2007-D8A6-4F9490861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9" y="2768"/>
                <a:ext cx="52" cy="288"/>
              </a:xfrm>
              <a:prstGeom prst="flowChartProcess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6" name="Rectangle 38">
                <a:extLst>
                  <a:ext uri="{FF2B5EF4-FFF2-40B4-BE49-F238E27FC236}">
                    <a16:creationId xmlns:a16="http://schemas.microsoft.com/office/drawing/2014/main" id="{D313395A-1946-91C0-50FE-9DC87143D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6" y="2922"/>
                <a:ext cx="313" cy="115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8" name="Rectangle 39" descr="noir)">
                <a:extLst>
                  <a:ext uri="{FF2B5EF4-FFF2-40B4-BE49-F238E27FC236}">
                    <a16:creationId xmlns:a16="http://schemas.microsoft.com/office/drawing/2014/main" id="{1F984A64-8C5A-09BB-5404-0A39468BF7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0" y="2893"/>
                <a:ext cx="44" cy="173"/>
              </a:xfrm>
              <a:prstGeom prst="rect">
                <a:avLst/>
              </a:prstGeom>
              <a:pattFill prst="ltDnDiag">
                <a:fgClr>
                  <a:srgbClr val="000000"/>
                </a:fgClr>
                <a:bgClr>
                  <a:srgbClr val="FFFFFF"/>
                </a:bgClr>
              </a:patt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9" name="Rectangle 40">
                <a:extLst>
                  <a:ext uri="{FF2B5EF4-FFF2-40B4-BE49-F238E27FC236}">
                    <a16:creationId xmlns:a16="http://schemas.microsoft.com/office/drawing/2014/main" id="{92411645-E8CF-6502-CA4D-183E5A454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6" y="2931"/>
                <a:ext cx="203" cy="9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0" name="Rectangle 41">
                <a:extLst>
                  <a:ext uri="{FF2B5EF4-FFF2-40B4-BE49-F238E27FC236}">
                    <a16:creationId xmlns:a16="http://schemas.microsoft.com/office/drawing/2014/main" id="{366EB06E-94B5-5844-BB21-B60F673C4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3" y="2844"/>
                <a:ext cx="354" cy="26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1" name="Rectangle 42">
                <a:extLst>
                  <a:ext uri="{FF2B5EF4-FFF2-40B4-BE49-F238E27FC236}">
                    <a16:creationId xmlns:a16="http://schemas.microsoft.com/office/drawing/2014/main" id="{E8E2B1DA-2797-A033-E367-328820A37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" y="2888"/>
                <a:ext cx="340" cy="182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2" name="Rectangle 43">
                <a:extLst>
                  <a:ext uri="{FF2B5EF4-FFF2-40B4-BE49-F238E27FC236}">
                    <a16:creationId xmlns:a16="http://schemas.microsoft.com/office/drawing/2014/main" id="{9923D6DB-9BCF-2908-B5DF-6F634F1EC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6" y="2922"/>
                <a:ext cx="313" cy="115"/>
              </a:xfrm>
              <a:prstGeom prst="rect">
                <a:avLst/>
              </a:prstGeom>
              <a:solidFill>
                <a:srgbClr val="FFFFFF"/>
              </a:solidFill>
              <a:ln w="38100" cmpd="dbl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3" name="Rectangle 44">
                <a:extLst>
                  <a:ext uri="{FF2B5EF4-FFF2-40B4-BE49-F238E27FC236}">
                    <a16:creationId xmlns:a16="http://schemas.microsoft.com/office/drawing/2014/main" id="{6C396DEF-579A-5231-FAD5-55E285D02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4" y="2941"/>
                <a:ext cx="700" cy="7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4" name="Line 45">
                <a:extLst>
                  <a:ext uri="{FF2B5EF4-FFF2-40B4-BE49-F238E27FC236}">
                    <a16:creationId xmlns:a16="http://schemas.microsoft.com/office/drawing/2014/main" id="{7DF89F2A-58C3-72C9-2F41-71735D63D6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6" y="3022"/>
                <a:ext cx="60" cy="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Line 46">
                <a:extLst>
                  <a:ext uri="{FF2B5EF4-FFF2-40B4-BE49-F238E27FC236}">
                    <a16:creationId xmlns:a16="http://schemas.microsoft.com/office/drawing/2014/main" id="{406511C0-16B6-419E-F444-914058CED2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21" y="2936"/>
                <a:ext cx="27" cy="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6" name="Line 47">
                <a:extLst>
                  <a:ext uri="{FF2B5EF4-FFF2-40B4-BE49-F238E27FC236}">
                    <a16:creationId xmlns:a16="http://schemas.microsoft.com/office/drawing/2014/main" id="{3D6F1024-3E04-C022-0A34-940C28801A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4" y="2941"/>
                <a:ext cx="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7" name="Line 48">
                <a:extLst>
                  <a:ext uri="{FF2B5EF4-FFF2-40B4-BE49-F238E27FC236}">
                    <a16:creationId xmlns:a16="http://schemas.microsoft.com/office/drawing/2014/main" id="{E0D3A1DE-7C50-2D8D-207F-6784A76E96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25" y="3022"/>
                <a:ext cx="1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8" name="Line 49">
                <a:extLst>
                  <a:ext uri="{FF2B5EF4-FFF2-40B4-BE49-F238E27FC236}">
                    <a16:creationId xmlns:a16="http://schemas.microsoft.com/office/drawing/2014/main" id="{C3BC6CA4-EAD9-168C-AD09-1A99D309AC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22" y="3017"/>
                <a:ext cx="14" cy="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9" name="Line 50">
                <a:extLst>
                  <a:ext uri="{FF2B5EF4-FFF2-40B4-BE49-F238E27FC236}">
                    <a16:creationId xmlns:a16="http://schemas.microsoft.com/office/drawing/2014/main" id="{F46A7E0B-CB03-219F-2E7A-CD9A6C9A6A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26" y="2941"/>
                <a:ext cx="1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0" name="Rectangle 51">
                <a:extLst>
                  <a:ext uri="{FF2B5EF4-FFF2-40B4-BE49-F238E27FC236}">
                    <a16:creationId xmlns:a16="http://schemas.microsoft.com/office/drawing/2014/main" id="{ABC3032F-20D6-7993-69C4-4873BDCE3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7" y="2918"/>
                <a:ext cx="125" cy="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1" name="Rectangle 52">
                <a:extLst>
                  <a:ext uri="{FF2B5EF4-FFF2-40B4-BE49-F238E27FC236}">
                    <a16:creationId xmlns:a16="http://schemas.microsoft.com/office/drawing/2014/main" id="{522A6392-BE62-B691-1172-C66EBD51B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7" y="3009"/>
                <a:ext cx="125" cy="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2" name="AutoShape 53">
                <a:extLst>
                  <a:ext uri="{FF2B5EF4-FFF2-40B4-BE49-F238E27FC236}">
                    <a16:creationId xmlns:a16="http://schemas.microsoft.com/office/drawing/2014/main" id="{02660B8E-4213-1E8D-0D45-8EAED8010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5" y="2917"/>
                <a:ext cx="138" cy="115"/>
              </a:xfrm>
              <a:prstGeom prst="parallelogram">
                <a:avLst>
                  <a:gd name="adj" fmla="val 77678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3" name="AutoShape 54">
                <a:extLst>
                  <a:ext uri="{FF2B5EF4-FFF2-40B4-BE49-F238E27FC236}">
                    <a16:creationId xmlns:a16="http://schemas.microsoft.com/office/drawing/2014/main" id="{2411127E-B900-676C-8C90-9A23DFE71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2" y="2983"/>
                <a:ext cx="63" cy="73"/>
              </a:xfrm>
              <a:prstGeom prst="triangle">
                <a:avLst>
                  <a:gd name="adj" fmla="val 100000"/>
                </a:avLst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4" name="Rectangle 55">
                <a:extLst>
                  <a:ext uri="{FF2B5EF4-FFF2-40B4-BE49-F238E27FC236}">
                    <a16:creationId xmlns:a16="http://schemas.microsoft.com/office/drawing/2014/main" id="{32273042-C896-6156-5556-434F0AD77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888"/>
                <a:ext cx="32" cy="1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Rectangle 56" descr="noir)">
                <a:extLst>
                  <a:ext uri="{FF2B5EF4-FFF2-40B4-BE49-F238E27FC236}">
                    <a16:creationId xmlns:a16="http://schemas.microsoft.com/office/drawing/2014/main" id="{E6A103A7-1A2F-55E1-2F09-CBC2DDDE8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2893"/>
                <a:ext cx="73" cy="163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Line 57">
                <a:extLst>
                  <a:ext uri="{FF2B5EF4-FFF2-40B4-BE49-F238E27FC236}">
                    <a16:creationId xmlns:a16="http://schemas.microsoft.com/office/drawing/2014/main" id="{1B15516C-DA4E-C74C-3E12-56CD1EE50F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89" y="1411"/>
                <a:ext cx="279" cy="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7" name="Line 58">
                <a:extLst>
                  <a:ext uri="{FF2B5EF4-FFF2-40B4-BE49-F238E27FC236}">
                    <a16:creationId xmlns:a16="http://schemas.microsoft.com/office/drawing/2014/main" id="{64A08267-DA6F-9EB2-B1B7-E1D4415D3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1" y="1411"/>
                <a:ext cx="289" cy="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8" name="Line 59">
                <a:extLst>
                  <a:ext uri="{FF2B5EF4-FFF2-40B4-BE49-F238E27FC236}">
                    <a16:creationId xmlns:a16="http://schemas.microsoft.com/office/drawing/2014/main" id="{3BF0B326-AF51-AF11-9A1A-FC2DC9CF03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55" y="2590"/>
                <a:ext cx="1" cy="37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Text Box 60">
                <a:extLst>
                  <a:ext uri="{FF2B5EF4-FFF2-40B4-BE49-F238E27FC236}">
                    <a16:creationId xmlns:a16="http://schemas.microsoft.com/office/drawing/2014/main" id="{96B557EC-1353-7CCB-DBA9-420FB3D49B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82" y="2078"/>
                <a:ext cx="648" cy="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r>
                  <a:rPr lang="fr-FR" sz="1400" dirty="0">
                    <a:solidFill>
                      <a:srgbClr val="00336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Réservoir </a:t>
                </a:r>
              </a:p>
              <a:p>
                <a:pPr algn="ctr" eaLnBrk="0" hangingPunct="0">
                  <a:spcBef>
                    <a:spcPct val="0"/>
                  </a:spcBef>
                </a:pPr>
                <a:r>
                  <a:rPr lang="fr-FR" sz="1400" dirty="0">
                    <a:solidFill>
                      <a:srgbClr val="00336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d’hélium liquide</a:t>
                </a:r>
              </a:p>
            </p:txBody>
          </p:sp>
          <p:sp>
            <p:nvSpPr>
              <p:cNvPr id="70" name="Rectangle 61">
                <a:extLst>
                  <a:ext uri="{FF2B5EF4-FFF2-40B4-BE49-F238E27FC236}">
                    <a16:creationId xmlns:a16="http://schemas.microsoft.com/office/drawing/2014/main" id="{87ADB6BC-53CE-9A08-BD66-4892ECF63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2" y="1328"/>
                <a:ext cx="64" cy="80"/>
              </a:xfrm>
              <a:prstGeom prst="rect">
                <a:avLst/>
              </a:prstGeom>
              <a:solidFill>
                <a:srgbClr val="DDF2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sz="14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1E83AE23-3C42-0DC6-3F32-6BE5372006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0" y="2981"/>
              <a:ext cx="527" cy="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5625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8B77C7C-DA39-0CA4-EE4E-4E16FA5DA9F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2422" y="2267845"/>
            <a:ext cx="2711910" cy="1566112"/>
          </a:xfrm>
          <a:prstGeom prst="rect">
            <a:avLst/>
          </a:prstGeom>
        </p:spPr>
      </p:pic>
      <p:pic>
        <p:nvPicPr>
          <p:cNvPr id="16" name="Picture 2" descr="Jarle GRAN | Group | National Standards Laboratory">
            <a:extLst>
              <a:ext uri="{FF2B5EF4-FFF2-40B4-BE49-F238E27FC236}">
                <a16:creationId xmlns:a16="http://schemas.microsoft.com/office/drawing/2014/main" id="{3462D338-3E14-8648-D6DA-4B9C0E7721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11"/>
          <a:stretch/>
        </p:blipFill>
        <p:spPr bwMode="auto">
          <a:xfrm>
            <a:off x="91969" y="915995"/>
            <a:ext cx="485535" cy="75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27BF0CA6-6231-DEE9-B258-2890676FC27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269" y="1319754"/>
            <a:ext cx="1175478" cy="1171204"/>
          </a:xfrm>
          <a:prstGeom prst="rect">
            <a:avLst/>
          </a:prstGeom>
        </p:spPr>
      </p:pic>
      <p:sp>
        <p:nvSpPr>
          <p:cNvPr id="122" name="ZoneTexte 121">
            <a:extLst>
              <a:ext uri="{FF2B5EF4-FFF2-40B4-BE49-F238E27FC236}">
                <a16:creationId xmlns:a16="http://schemas.microsoft.com/office/drawing/2014/main" id="{FF0F0250-0C83-FA66-49A1-150E8AB28FF6}"/>
              </a:ext>
            </a:extLst>
          </p:cNvPr>
          <p:cNvSpPr txBox="1"/>
          <p:nvPr/>
        </p:nvSpPr>
        <p:spPr>
          <a:xfrm>
            <a:off x="4214192" y="185530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😍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5E81EBC-4E8B-2C24-D9CB-82D28E23DD2F}"/>
              </a:ext>
            </a:extLst>
          </p:cNvPr>
          <p:cNvSpPr txBox="1"/>
          <p:nvPr/>
        </p:nvSpPr>
        <p:spPr>
          <a:xfrm>
            <a:off x="-29345" y="759142"/>
            <a:ext cx="485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2022</a:t>
            </a:r>
          </a:p>
        </p:txBody>
      </p:sp>
      <p:sp>
        <p:nvSpPr>
          <p:cNvPr id="9" name="Text Box 13">
            <a:extLst>
              <a:ext uri="{FF2B5EF4-FFF2-40B4-BE49-F238E27FC236}">
                <a16:creationId xmlns:a16="http://schemas.microsoft.com/office/drawing/2014/main" id="{1BB508EC-5AB7-36C9-F533-6EBCAA6A3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37" y="1637999"/>
            <a:ext cx="609600" cy="21544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J. Gran</a:t>
            </a:r>
            <a:endParaRPr lang="fr-FR" sz="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2652E2D-E7AF-33FE-B201-742296E8A41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88635">
            <a:off x="-32676" y="2053216"/>
            <a:ext cx="3614000" cy="358341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FF74ABE-45FA-2441-FF1F-8331E94236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70" y="987818"/>
            <a:ext cx="1398033" cy="1263822"/>
          </a:xfrm>
          <a:prstGeom prst="rect">
            <a:avLst/>
          </a:prstGeom>
        </p:spPr>
      </p:pic>
      <p:sp>
        <p:nvSpPr>
          <p:cNvPr id="124" name="Cylindre 123">
            <a:extLst>
              <a:ext uri="{FF2B5EF4-FFF2-40B4-BE49-F238E27FC236}">
                <a16:creationId xmlns:a16="http://schemas.microsoft.com/office/drawing/2014/main" id="{BB92063E-3EFB-9AB9-3F57-6096CFD6B76A}"/>
              </a:ext>
            </a:extLst>
          </p:cNvPr>
          <p:cNvSpPr/>
          <p:nvPr/>
        </p:nvSpPr>
        <p:spPr>
          <a:xfrm rot="5400000">
            <a:off x="4204137" y="2404490"/>
            <a:ext cx="244920" cy="1168000"/>
          </a:xfrm>
          <a:prstGeom prst="can">
            <a:avLst/>
          </a:prstGeom>
          <a:solidFill>
            <a:schemeClr val="tx1">
              <a:lumMod val="65000"/>
              <a:lumOff val="35000"/>
            </a:schemeClr>
          </a:solidFill>
          <a:scene3d>
            <a:camera prst="orthographicFront"/>
            <a:lightRig rig="threePt" dir="t">
              <a:rot lat="0" lon="0" rev="4200000"/>
            </a:lightRig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24" name="Ellipse 1023">
            <a:extLst>
              <a:ext uri="{FF2B5EF4-FFF2-40B4-BE49-F238E27FC236}">
                <a16:creationId xmlns:a16="http://schemas.microsoft.com/office/drawing/2014/main" id="{DC02DF83-E7C4-7BE2-0506-FDF643BB8FC4}"/>
              </a:ext>
            </a:extLst>
          </p:cNvPr>
          <p:cNvSpPr/>
          <p:nvPr/>
        </p:nvSpPr>
        <p:spPr>
          <a:xfrm>
            <a:off x="4876451" y="2946440"/>
            <a:ext cx="18000" cy="857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orme libre 20">
            <a:extLst>
              <a:ext uri="{FF2B5EF4-FFF2-40B4-BE49-F238E27FC236}">
                <a16:creationId xmlns:a16="http://schemas.microsoft.com/office/drawing/2014/main" id="{5CED353B-DAE7-E170-9673-E26161782DC2}"/>
              </a:ext>
            </a:extLst>
          </p:cNvPr>
          <p:cNvSpPr/>
          <p:nvPr/>
        </p:nvSpPr>
        <p:spPr>
          <a:xfrm>
            <a:off x="4890588" y="2987121"/>
            <a:ext cx="2054435" cy="332031"/>
          </a:xfrm>
          <a:custGeom>
            <a:avLst/>
            <a:gdLst>
              <a:gd name="connsiteX0" fmla="*/ 0 w 2952750"/>
              <a:gd name="connsiteY0" fmla="*/ 0 h 241300"/>
              <a:gd name="connsiteX1" fmla="*/ 2851150 w 2952750"/>
              <a:gd name="connsiteY1" fmla="*/ 0 h 241300"/>
              <a:gd name="connsiteX2" fmla="*/ 2851150 w 2952750"/>
              <a:gd name="connsiteY2" fmla="*/ 41275 h 241300"/>
              <a:gd name="connsiteX3" fmla="*/ 2816225 w 2952750"/>
              <a:gd name="connsiteY3" fmla="*/ 200025 h 241300"/>
              <a:gd name="connsiteX4" fmla="*/ 2952750 w 2952750"/>
              <a:gd name="connsiteY4" fmla="*/ 130175 h 241300"/>
              <a:gd name="connsiteX5" fmla="*/ 2873375 w 2952750"/>
              <a:gd name="connsiteY5" fmla="*/ 241300 h 241300"/>
              <a:gd name="connsiteX0" fmla="*/ 0 w 1971675"/>
              <a:gd name="connsiteY0" fmla="*/ 0 h 241300"/>
              <a:gd name="connsiteX1" fmla="*/ 1870075 w 1971675"/>
              <a:gd name="connsiteY1" fmla="*/ 0 h 241300"/>
              <a:gd name="connsiteX2" fmla="*/ 1870075 w 1971675"/>
              <a:gd name="connsiteY2" fmla="*/ 41275 h 241300"/>
              <a:gd name="connsiteX3" fmla="*/ 1835150 w 1971675"/>
              <a:gd name="connsiteY3" fmla="*/ 200025 h 241300"/>
              <a:gd name="connsiteX4" fmla="*/ 1971675 w 1971675"/>
              <a:gd name="connsiteY4" fmla="*/ 130175 h 241300"/>
              <a:gd name="connsiteX5" fmla="*/ 1892300 w 1971675"/>
              <a:gd name="connsiteY5" fmla="*/ 241300 h 241300"/>
              <a:gd name="connsiteX0" fmla="*/ 0 w 1971675"/>
              <a:gd name="connsiteY0" fmla="*/ 0 h 241300"/>
              <a:gd name="connsiteX1" fmla="*/ 1870075 w 1971675"/>
              <a:gd name="connsiteY1" fmla="*/ 0 h 241300"/>
              <a:gd name="connsiteX2" fmla="*/ 1835150 w 1971675"/>
              <a:gd name="connsiteY2" fmla="*/ 200025 h 241300"/>
              <a:gd name="connsiteX3" fmla="*/ 1971675 w 1971675"/>
              <a:gd name="connsiteY3" fmla="*/ 130175 h 241300"/>
              <a:gd name="connsiteX4" fmla="*/ 1892300 w 1971675"/>
              <a:gd name="connsiteY4" fmla="*/ 241300 h 241300"/>
              <a:gd name="connsiteX0" fmla="*/ 0 w 1971675"/>
              <a:gd name="connsiteY0" fmla="*/ 0 h 264575"/>
              <a:gd name="connsiteX1" fmla="*/ 1870075 w 1971675"/>
              <a:gd name="connsiteY1" fmla="*/ 0 h 264575"/>
              <a:gd name="connsiteX2" fmla="*/ 1835150 w 1971675"/>
              <a:gd name="connsiteY2" fmla="*/ 200025 h 264575"/>
              <a:gd name="connsiteX3" fmla="*/ 1971675 w 1971675"/>
              <a:gd name="connsiteY3" fmla="*/ 130175 h 264575"/>
              <a:gd name="connsiteX4" fmla="*/ 1955477 w 1971675"/>
              <a:gd name="connsiteY4" fmla="*/ 264575 h 264575"/>
              <a:gd name="connsiteX0" fmla="*/ 0 w 2028202"/>
              <a:gd name="connsiteY0" fmla="*/ 0 h 264575"/>
              <a:gd name="connsiteX1" fmla="*/ 1870075 w 2028202"/>
              <a:gd name="connsiteY1" fmla="*/ 0 h 264575"/>
              <a:gd name="connsiteX2" fmla="*/ 1835150 w 2028202"/>
              <a:gd name="connsiteY2" fmla="*/ 200025 h 264575"/>
              <a:gd name="connsiteX3" fmla="*/ 2028202 w 2028202"/>
              <a:gd name="connsiteY3" fmla="*/ 146800 h 264575"/>
              <a:gd name="connsiteX4" fmla="*/ 1955477 w 2028202"/>
              <a:gd name="connsiteY4" fmla="*/ 264575 h 264575"/>
              <a:gd name="connsiteX0" fmla="*/ 0 w 2028202"/>
              <a:gd name="connsiteY0" fmla="*/ 0 h 264575"/>
              <a:gd name="connsiteX1" fmla="*/ 1870075 w 2028202"/>
              <a:gd name="connsiteY1" fmla="*/ 0 h 264575"/>
              <a:gd name="connsiteX2" fmla="*/ 1881701 w 2028202"/>
              <a:gd name="connsiteY2" fmla="*/ 226626 h 264575"/>
              <a:gd name="connsiteX3" fmla="*/ 2028202 w 2028202"/>
              <a:gd name="connsiteY3" fmla="*/ 146800 h 264575"/>
              <a:gd name="connsiteX4" fmla="*/ 1955477 w 2028202"/>
              <a:gd name="connsiteY4" fmla="*/ 264575 h 264575"/>
              <a:gd name="connsiteX0" fmla="*/ 0 w 2028202"/>
              <a:gd name="connsiteY0" fmla="*/ 0 h 282839"/>
              <a:gd name="connsiteX1" fmla="*/ 1870075 w 2028202"/>
              <a:gd name="connsiteY1" fmla="*/ 0 h 282839"/>
              <a:gd name="connsiteX2" fmla="*/ 1885448 w 2028202"/>
              <a:gd name="connsiteY2" fmla="*/ 282839 h 282839"/>
              <a:gd name="connsiteX3" fmla="*/ 2028202 w 2028202"/>
              <a:gd name="connsiteY3" fmla="*/ 146800 h 282839"/>
              <a:gd name="connsiteX4" fmla="*/ 1955477 w 2028202"/>
              <a:gd name="connsiteY4" fmla="*/ 264575 h 282839"/>
              <a:gd name="connsiteX0" fmla="*/ 0 w 2028202"/>
              <a:gd name="connsiteY0" fmla="*/ 0 h 332031"/>
              <a:gd name="connsiteX1" fmla="*/ 1870075 w 2028202"/>
              <a:gd name="connsiteY1" fmla="*/ 0 h 332031"/>
              <a:gd name="connsiteX2" fmla="*/ 1885448 w 2028202"/>
              <a:gd name="connsiteY2" fmla="*/ 282839 h 332031"/>
              <a:gd name="connsiteX3" fmla="*/ 2028202 w 2028202"/>
              <a:gd name="connsiteY3" fmla="*/ 146800 h 332031"/>
              <a:gd name="connsiteX4" fmla="*/ 1977962 w 2028202"/>
              <a:gd name="connsiteY4" fmla="*/ 332031 h 332031"/>
              <a:gd name="connsiteX0" fmla="*/ 0 w 2054435"/>
              <a:gd name="connsiteY0" fmla="*/ 0 h 332031"/>
              <a:gd name="connsiteX1" fmla="*/ 1870075 w 2054435"/>
              <a:gd name="connsiteY1" fmla="*/ 0 h 332031"/>
              <a:gd name="connsiteX2" fmla="*/ 1885448 w 2054435"/>
              <a:gd name="connsiteY2" fmla="*/ 282839 h 332031"/>
              <a:gd name="connsiteX3" fmla="*/ 2054435 w 2054435"/>
              <a:gd name="connsiteY3" fmla="*/ 188023 h 332031"/>
              <a:gd name="connsiteX4" fmla="*/ 1977962 w 2054435"/>
              <a:gd name="connsiteY4" fmla="*/ 332031 h 332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4435" h="332031">
                <a:moveTo>
                  <a:pt x="0" y="0"/>
                </a:moveTo>
                <a:lnTo>
                  <a:pt x="1870075" y="0"/>
                </a:lnTo>
                <a:lnTo>
                  <a:pt x="1885448" y="282839"/>
                </a:lnTo>
                <a:lnTo>
                  <a:pt x="2054435" y="188023"/>
                </a:lnTo>
                <a:lnTo>
                  <a:pt x="1977962" y="332031"/>
                </a:lnTo>
              </a:path>
            </a:pathLst>
          </a:custGeom>
          <a:noFill/>
          <a:ln w="28575">
            <a:solidFill>
              <a:srgbClr val="FFC00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3921F01D-CCE7-FF6A-8B79-1AF4FF92522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06833"/>
            <a:ext cx="4344759" cy="236666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4D3C3747-1D48-D645-8A9B-2EB316EE887B}"/>
              </a:ext>
            </a:extLst>
          </p:cNvPr>
          <p:cNvSpPr txBox="1"/>
          <p:nvPr/>
        </p:nvSpPr>
        <p:spPr>
          <a:xfrm>
            <a:off x="2557671" y="4009617"/>
            <a:ext cx="65270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« At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bias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voltages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larger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5 V at the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wavelength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of 476 nm, the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quantum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efficiency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of one of the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tested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PQEDs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measured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0.999 970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relative standard </a:t>
            </a:r>
            <a:r>
              <a:rPr lang="fr-FR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uncertainty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of 0.000 014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2E920F1-B45A-4905-16DF-91451E58CC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 err="1">
                <a:solidFill>
                  <a:srgbClr val="000000"/>
                </a:solidFill>
              </a:rPr>
              <a:t>Predictible</a:t>
            </a:r>
            <a:r>
              <a:rPr lang="fr-FR" sz="2000" b="1" cap="none" spc="75" dirty="0">
                <a:solidFill>
                  <a:srgbClr val="000000"/>
                </a:solidFill>
              </a:rPr>
              <a:t> Quantum Efficient Detectors </a:t>
            </a:r>
            <a:br>
              <a:rPr lang="fr-FR" sz="2000" b="1" cap="none" spc="75" dirty="0">
                <a:solidFill>
                  <a:srgbClr val="000000"/>
                </a:solidFill>
              </a:rPr>
            </a:br>
            <a:r>
              <a:rPr lang="fr-FR" sz="2000" b="1" cap="none" spc="75" dirty="0">
                <a:solidFill>
                  <a:srgbClr val="000000"/>
                </a:solidFill>
              </a:rPr>
              <a:t>(PQED)</a:t>
            </a:r>
          </a:p>
        </p:txBody>
      </p:sp>
    </p:spTree>
    <p:extLst>
      <p:ext uri="{BB962C8B-B14F-4D97-AF65-F5344CB8AC3E}">
        <p14:creationId xmlns:p14="http://schemas.microsoft.com/office/powerpoint/2010/main" val="10331924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Jarle GRAN | Group | National Standards Laboratory">
            <a:extLst>
              <a:ext uri="{FF2B5EF4-FFF2-40B4-BE49-F238E27FC236}">
                <a16:creationId xmlns:a16="http://schemas.microsoft.com/office/drawing/2014/main" id="{3462D338-3E14-8648-D6DA-4B9C0E7721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11"/>
          <a:stretch/>
        </p:blipFill>
        <p:spPr bwMode="auto">
          <a:xfrm>
            <a:off x="91969" y="915995"/>
            <a:ext cx="485535" cy="75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 err="1">
                <a:solidFill>
                  <a:srgbClr val="000000"/>
                </a:solidFill>
              </a:rPr>
              <a:t>Predictible</a:t>
            </a:r>
            <a:r>
              <a:rPr lang="fr-FR" sz="2000" b="1" cap="none" spc="75" dirty="0">
                <a:solidFill>
                  <a:srgbClr val="000000"/>
                </a:solidFill>
              </a:rPr>
              <a:t> Quantum Efficient Detectors </a:t>
            </a:r>
            <a:br>
              <a:rPr lang="fr-FR" sz="2000" b="1" cap="none" spc="75" dirty="0">
                <a:solidFill>
                  <a:srgbClr val="000000"/>
                </a:solidFill>
              </a:rPr>
            </a:br>
            <a:r>
              <a:rPr lang="fr-FR" sz="2000" b="1" cap="none" spc="75" dirty="0">
                <a:solidFill>
                  <a:srgbClr val="000000"/>
                </a:solidFill>
              </a:rPr>
              <a:t>(PQED)</a:t>
            </a:r>
          </a:p>
        </p:txBody>
      </p:sp>
      <p:pic>
        <p:nvPicPr>
          <p:cNvPr id="120" name="Image 119">
            <a:extLst>
              <a:ext uri="{FF2B5EF4-FFF2-40B4-BE49-F238E27FC236}">
                <a16:creationId xmlns:a16="http://schemas.microsoft.com/office/drawing/2014/main" id="{27BF0CA6-6231-DEE9-B258-2890676FC2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269" y="1319754"/>
            <a:ext cx="1175478" cy="1171204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B5E81EBC-4E8B-2C24-D9CB-82D28E23DD2F}"/>
              </a:ext>
            </a:extLst>
          </p:cNvPr>
          <p:cNvSpPr txBox="1"/>
          <p:nvPr/>
        </p:nvSpPr>
        <p:spPr>
          <a:xfrm>
            <a:off x="-29345" y="759142"/>
            <a:ext cx="485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2022</a:t>
            </a:r>
          </a:p>
        </p:txBody>
      </p:sp>
      <p:sp>
        <p:nvSpPr>
          <p:cNvPr id="9" name="Text Box 13">
            <a:extLst>
              <a:ext uri="{FF2B5EF4-FFF2-40B4-BE49-F238E27FC236}">
                <a16:creationId xmlns:a16="http://schemas.microsoft.com/office/drawing/2014/main" id="{1BB508EC-5AB7-36C9-F533-6EBCAA6A3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37" y="1637999"/>
            <a:ext cx="609600" cy="21544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J. Gran</a:t>
            </a:r>
            <a:endParaRPr lang="fr-FR" sz="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2652E2D-E7AF-33FE-B201-742296E8A41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88635">
            <a:off x="-32676" y="2053216"/>
            <a:ext cx="3614000" cy="358341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FF74ABE-45FA-2441-FF1F-8331E942364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70" y="987818"/>
            <a:ext cx="1398033" cy="1263822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921F01D-CCE7-FF6A-8B79-1AF4FF92522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06833"/>
            <a:ext cx="4344759" cy="236666"/>
          </a:xfrm>
          <a:prstGeom prst="rect">
            <a:avLst/>
          </a:prstGeom>
        </p:spPr>
      </p:pic>
      <p:pic>
        <p:nvPicPr>
          <p:cNvPr id="3" name="Image 2" descr="Une image contenant intérieur, table, jouet, mur&#10;&#10;Description générée automatiquement">
            <a:extLst>
              <a:ext uri="{FF2B5EF4-FFF2-40B4-BE49-F238E27FC236}">
                <a16:creationId xmlns:a16="http://schemas.microsoft.com/office/drawing/2014/main" id="{92A48FEB-8F63-578D-99F9-E9223CFFD48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597" y="1196408"/>
            <a:ext cx="3516624" cy="3197930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B4650FF0-1517-BAE2-50AF-61B23BF01ACE}"/>
              </a:ext>
            </a:extLst>
          </p:cNvPr>
          <p:cNvSpPr txBox="1">
            <a:spLocks/>
          </p:cNvSpPr>
          <p:nvPr/>
        </p:nvSpPr>
        <p:spPr>
          <a:xfrm>
            <a:off x="7016583" y="3147997"/>
            <a:ext cx="1785371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 fontAlgn="auto">
              <a:spcAft>
                <a:spcPts val="0"/>
              </a:spcAft>
            </a:pPr>
            <a:r>
              <a:rPr lang="fr-FR" sz="1800" cap="none" spc="75" dirty="0" err="1">
                <a:solidFill>
                  <a:srgbClr val="000000"/>
                </a:solidFill>
              </a:rPr>
              <a:t>u</a:t>
            </a:r>
            <a:r>
              <a:rPr lang="fr-FR" sz="1800" cap="none" spc="75" baseline="-25000" dirty="0" err="1">
                <a:solidFill>
                  <a:srgbClr val="000000"/>
                </a:solidFill>
              </a:rPr>
              <a:t>rel</a:t>
            </a:r>
            <a:r>
              <a:rPr lang="fr-FR" sz="1800" cap="none" spc="75" dirty="0">
                <a:solidFill>
                  <a:srgbClr val="000000"/>
                </a:solidFill>
              </a:rPr>
              <a:t> = 14 ppm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C3BA7BC-5E59-5DC8-1BD4-DF089BD331E7}"/>
              </a:ext>
            </a:extLst>
          </p:cNvPr>
          <p:cNvSpPr txBox="1"/>
          <p:nvPr/>
        </p:nvSpPr>
        <p:spPr>
          <a:xfrm>
            <a:off x="7337625" y="3660258"/>
            <a:ext cx="1524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fr-FR" sz="1800" dirty="0">
                <a:latin typeface="Symbol" pitchFamily="2" charset="2"/>
                <a:cs typeface="Calibri" panose="020F0502020204030204" pitchFamily="34" charset="0"/>
              </a:rPr>
              <a:t>l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= 476 nm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66198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9EE041F1-DB88-E466-61CC-3DEC16BDE063}"/>
              </a:ext>
            </a:extLst>
          </p:cNvPr>
          <p:cNvSpPr/>
          <p:nvPr/>
        </p:nvSpPr>
        <p:spPr>
          <a:xfrm>
            <a:off x="53702" y="3348227"/>
            <a:ext cx="3745988" cy="400110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Mesurer, c’est comparer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795521-8293-8996-C735-B9CC96A95414}"/>
              </a:ext>
            </a:extLst>
          </p:cNvPr>
          <p:cNvSpPr/>
          <p:nvPr/>
        </p:nvSpPr>
        <p:spPr>
          <a:xfrm>
            <a:off x="3878364" y="4215044"/>
            <a:ext cx="52119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i="1" dirty="0">
                <a:latin typeface="g_d0_f4"/>
              </a:rPr>
              <a:t>J.C. Maxwell, “Theory of </a:t>
            </a:r>
            <a:r>
              <a:rPr lang="fr-FR" sz="1200" i="1" dirty="0" err="1">
                <a:latin typeface="g_d0_f4"/>
              </a:rPr>
              <a:t>Heat</a:t>
            </a:r>
            <a:r>
              <a:rPr lang="fr-FR" sz="1200" i="1" dirty="0">
                <a:latin typeface="g_d0_f4"/>
              </a:rPr>
              <a:t>”,  </a:t>
            </a:r>
            <a:r>
              <a:rPr lang="fr-FR" sz="1200" dirty="0">
                <a:latin typeface="g_d0_f1"/>
              </a:rPr>
              <a:t>W. D. </a:t>
            </a:r>
            <a:r>
              <a:rPr lang="fr-FR" sz="1200" dirty="0" err="1">
                <a:latin typeface="g_d0_f1"/>
              </a:rPr>
              <a:t>Niven</a:t>
            </a:r>
            <a:r>
              <a:rPr lang="fr-FR" sz="1200" i="1" dirty="0">
                <a:latin typeface="g_d0_f4"/>
              </a:rPr>
              <a:t>, London, 1871</a:t>
            </a:r>
            <a:endParaRPr lang="fr-FR" sz="1200" i="1" dirty="0">
              <a:effectLst/>
              <a:latin typeface="g_d0_f4"/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0BB2183-3D30-3D8B-865C-91551591640B}"/>
              </a:ext>
            </a:extLst>
          </p:cNvPr>
          <p:cNvSpPr txBox="1">
            <a:spLocks/>
          </p:cNvSpPr>
          <p:nvPr/>
        </p:nvSpPr>
        <p:spPr>
          <a:xfrm>
            <a:off x="5083580" y="1522295"/>
            <a:ext cx="3149899" cy="541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D = 20 mm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FA5DC36-1B3B-2919-C937-AA78B1FDEC59}"/>
              </a:ext>
            </a:extLst>
          </p:cNvPr>
          <p:cNvCxnSpPr>
            <a:cxnSpLocks/>
          </p:cNvCxnSpPr>
          <p:nvPr/>
        </p:nvCxnSpPr>
        <p:spPr>
          <a:xfrm flipV="1">
            <a:off x="5393295" y="1908628"/>
            <a:ext cx="455957" cy="157454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4">
            <a:extLst>
              <a:ext uri="{FF2B5EF4-FFF2-40B4-BE49-F238E27FC236}">
                <a16:creationId xmlns:a16="http://schemas.microsoft.com/office/drawing/2014/main" id="{160AE415-ECBB-AF7C-97BC-E5251C670557}"/>
              </a:ext>
            </a:extLst>
          </p:cNvPr>
          <p:cNvSpPr/>
          <p:nvPr/>
        </p:nvSpPr>
        <p:spPr>
          <a:xfrm>
            <a:off x="4123420" y="1911155"/>
            <a:ext cx="1705128" cy="369332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grandeur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280FCDFA-9B18-231C-6E9D-0BA280CC9DB5}"/>
              </a:ext>
            </a:extLst>
          </p:cNvPr>
          <p:cNvCxnSpPr>
            <a:cxnSpLocks/>
          </p:cNvCxnSpPr>
          <p:nvPr/>
        </p:nvCxnSpPr>
        <p:spPr>
          <a:xfrm flipH="1">
            <a:off x="7322345" y="1344381"/>
            <a:ext cx="540674" cy="328961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4">
            <a:extLst>
              <a:ext uri="{FF2B5EF4-FFF2-40B4-BE49-F238E27FC236}">
                <a16:creationId xmlns:a16="http://schemas.microsoft.com/office/drawing/2014/main" id="{D9985076-C566-2F29-2918-6A15000B3D3F}"/>
              </a:ext>
            </a:extLst>
          </p:cNvPr>
          <p:cNvSpPr/>
          <p:nvPr/>
        </p:nvSpPr>
        <p:spPr>
          <a:xfrm>
            <a:off x="7869711" y="1120969"/>
            <a:ext cx="945815" cy="369332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unité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1E7C6AA4-5BD1-58A1-8A39-4964750AC18F}"/>
              </a:ext>
            </a:extLst>
          </p:cNvPr>
          <p:cNvCxnSpPr>
            <a:cxnSpLocks/>
          </p:cNvCxnSpPr>
          <p:nvPr/>
        </p:nvCxnSpPr>
        <p:spPr>
          <a:xfrm flipH="1" flipV="1">
            <a:off x="6683874" y="1987355"/>
            <a:ext cx="1099352" cy="63038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4">
            <a:extLst>
              <a:ext uri="{FF2B5EF4-FFF2-40B4-BE49-F238E27FC236}">
                <a16:creationId xmlns:a16="http://schemas.microsoft.com/office/drawing/2014/main" id="{25A3E7F8-9B7D-8403-297B-B7ECC84FA4AF}"/>
              </a:ext>
            </a:extLst>
          </p:cNvPr>
          <p:cNvSpPr/>
          <p:nvPr/>
        </p:nvSpPr>
        <p:spPr>
          <a:xfrm>
            <a:off x="7863019" y="2321240"/>
            <a:ext cx="1227279" cy="646331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estimation numérique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DC6F355F-77CD-999A-62B8-766604A833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735" y="1344381"/>
            <a:ext cx="3609585" cy="196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1555270-8982-5A99-596C-48EDCD1E849B}"/>
              </a:ext>
            </a:extLst>
          </p:cNvPr>
          <p:cNvSpPr/>
          <p:nvPr/>
        </p:nvSpPr>
        <p:spPr>
          <a:xfrm>
            <a:off x="3915269" y="3133686"/>
            <a:ext cx="47141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« The expression of a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consists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one of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kind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as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expressed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taken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as a standard of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called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;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of times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unit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contained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called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numerical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value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.»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0B583B95-3866-F9A9-26A2-0607B11E750B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en-GB" sz="2000" b="1" cap="none" spc="75" dirty="0" err="1">
                <a:solidFill>
                  <a:srgbClr val="000000"/>
                </a:solidFill>
              </a:rPr>
              <a:t>Mesures</a:t>
            </a:r>
            <a:r>
              <a:rPr lang="en-GB" sz="2000" b="1" cap="none" spc="75" dirty="0">
                <a:solidFill>
                  <a:srgbClr val="000000"/>
                </a:solidFill>
              </a:rPr>
              <a:t> et </a:t>
            </a:r>
            <a:r>
              <a:rPr lang="en-GB" sz="2000" b="1" cap="none" spc="75" dirty="0" err="1">
                <a:solidFill>
                  <a:srgbClr val="000000"/>
                </a:solidFill>
              </a:rPr>
              <a:t>étalons</a:t>
            </a:r>
            <a:endParaRPr lang="en-GB" sz="2000" b="1" cap="none" spc="7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11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Traçabilité des références nationales de radiométrie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AF2A924-6919-FA23-DBEC-BA4BCC5E7895}"/>
              </a:ext>
            </a:extLst>
          </p:cNvPr>
          <p:cNvSpPr txBox="1"/>
          <p:nvPr/>
        </p:nvSpPr>
        <p:spPr>
          <a:xfrm>
            <a:off x="-2372597" y="3945133"/>
            <a:ext cx="1040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+mj-lt"/>
              </a:rPr>
              <a:t>2010 -&gt; today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81DDD897-B01C-C230-C84C-77E913CF6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257" y="770154"/>
            <a:ext cx="7097486" cy="401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536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Etalons secondaires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AF2A924-6919-FA23-DBEC-BA4BCC5E7895}"/>
              </a:ext>
            </a:extLst>
          </p:cNvPr>
          <p:cNvSpPr txBox="1"/>
          <p:nvPr/>
        </p:nvSpPr>
        <p:spPr>
          <a:xfrm>
            <a:off x="-2372597" y="3945133"/>
            <a:ext cx="1040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+mj-lt"/>
              </a:rPr>
              <a:t>2010 -&gt; today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BF7A0E0-82B2-BD50-CB3B-903E370BC0A8}"/>
              </a:ext>
            </a:extLst>
          </p:cNvPr>
          <p:cNvGrpSpPr/>
          <p:nvPr/>
        </p:nvGrpSpPr>
        <p:grpSpPr>
          <a:xfrm>
            <a:off x="4818585" y="1288566"/>
            <a:ext cx="3620022" cy="3176847"/>
            <a:chOff x="4053481" y="829686"/>
            <a:chExt cx="4326330" cy="3796686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4EDE9BE5-EF06-CB18-2DE1-3F3425A60696}"/>
                </a:ext>
              </a:extLst>
            </p:cNvPr>
            <p:cNvGrpSpPr/>
            <p:nvPr/>
          </p:nvGrpSpPr>
          <p:grpSpPr>
            <a:xfrm>
              <a:off x="5303199" y="983451"/>
              <a:ext cx="2232983" cy="3564796"/>
              <a:chOff x="1960602" y="1343536"/>
              <a:chExt cx="2890001" cy="4613677"/>
            </a:xfrm>
          </p:grpSpPr>
          <p:sp>
            <p:nvSpPr>
              <p:cNvPr id="25" name="Trapèze 24">
                <a:extLst>
                  <a:ext uri="{FF2B5EF4-FFF2-40B4-BE49-F238E27FC236}">
                    <a16:creationId xmlns:a16="http://schemas.microsoft.com/office/drawing/2014/main" id="{BAACCC56-FD1C-7C1E-8E81-595135D35763}"/>
                  </a:ext>
                </a:extLst>
              </p:cNvPr>
              <p:cNvSpPr/>
              <p:nvPr/>
            </p:nvSpPr>
            <p:spPr bwMode="auto">
              <a:xfrm>
                <a:off x="1960602" y="4877214"/>
                <a:ext cx="2890001" cy="1079999"/>
              </a:xfrm>
              <a:prstGeom prst="trapezoid">
                <a:avLst>
                  <a:gd name="adj" fmla="val 33335"/>
                </a:avLst>
              </a:prstGeom>
              <a:solidFill>
                <a:srgbClr val="EEE7E7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6" name="Trapèze 25">
                <a:extLst>
                  <a:ext uri="{FF2B5EF4-FFF2-40B4-BE49-F238E27FC236}">
                    <a16:creationId xmlns:a16="http://schemas.microsoft.com/office/drawing/2014/main" id="{A79DDB5E-D017-42C1-281A-11FC47D59B33}"/>
                  </a:ext>
                </a:extLst>
              </p:cNvPr>
              <p:cNvSpPr/>
              <p:nvPr/>
            </p:nvSpPr>
            <p:spPr bwMode="auto">
              <a:xfrm>
                <a:off x="2347164" y="3699320"/>
                <a:ext cx="2116875" cy="1079999"/>
              </a:xfrm>
              <a:prstGeom prst="trapezoid">
                <a:avLst>
                  <a:gd name="adj" fmla="val 31668"/>
                </a:avLst>
              </a:prstGeom>
              <a:solidFill>
                <a:srgbClr val="FFBEBE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7" name="Trapèze 26">
                <a:extLst>
                  <a:ext uri="{FF2B5EF4-FFF2-40B4-BE49-F238E27FC236}">
                    <a16:creationId xmlns:a16="http://schemas.microsoft.com/office/drawing/2014/main" id="{5FA298E1-57ED-1C9E-E8D1-A1AD2B0D82D9}"/>
                  </a:ext>
                </a:extLst>
              </p:cNvPr>
              <p:cNvSpPr/>
              <p:nvPr/>
            </p:nvSpPr>
            <p:spPr bwMode="auto">
              <a:xfrm>
                <a:off x="2733722" y="2521426"/>
                <a:ext cx="1343759" cy="1079999"/>
              </a:xfrm>
              <a:prstGeom prst="trapezoid">
                <a:avLst>
                  <a:gd name="adj" fmla="val 31668"/>
                </a:avLst>
              </a:prstGeom>
              <a:solidFill>
                <a:srgbClr val="FF6E6E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8" name="Trapèze 27">
                <a:extLst>
                  <a:ext uri="{FF2B5EF4-FFF2-40B4-BE49-F238E27FC236}">
                    <a16:creationId xmlns:a16="http://schemas.microsoft.com/office/drawing/2014/main" id="{936132CF-D58B-55FA-6D79-BCBC23EEBAD1}"/>
                  </a:ext>
                </a:extLst>
              </p:cNvPr>
              <p:cNvSpPr/>
              <p:nvPr/>
            </p:nvSpPr>
            <p:spPr bwMode="auto">
              <a:xfrm>
                <a:off x="3120288" y="1343536"/>
                <a:ext cx="570638" cy="1079999"/>
              </a:xfrm>
              <a:prstGeom prst="trapezoid">
                <a:avLst>
                  <a:gd name="adj" fmla="val 50000"/>
                </a:avLst>
              </a:prstGeom>
              <a:solidFill>
                <a:srgbClr val="FF1D1F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8" name="Text Box 9">
              <a:extLst>
                <a:ext uri="{FF2B5EF4-FFF2-40B4-BE49-F238E27FC236}">
                  <a16:creationId xmlns:a16="http://schemas.microsoft.com/office/drawing/2014/main" id="{806B1D27-8226-71A8-09E6-93FDED31F8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2748" y="3025701"/>
              <a:ext cx="1210820" cy="317738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Photodiode</a:t>
              </a:r>
            </a:p>
          </p:txBody>
        </p:sp>
        <p:sp>
          <p:nvSpPr>
            <p:cNvPr id="9" name="Text Box 9">
              <a:extLst>
                <a:ext uri="{FF2B5EF4-FFF2-40B4-BE49-F238E27FC236}">
                  <a16:creationId xmlns:a16="http://schemas.microsoft.com/office/drawing/2014/main" id="{18FC452E-E077-3E5D-61A5-E81EFC3313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85213" y="2039321"/>
              <a:ext cx="1394598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Détecteurs piège</a:t>
              </a:r>
            </a:p>
          </p:txBody>
        </p:sp>
        <p:sp>
          <p:nvSpPr>
            <p:cNvPr id="10" name="Text Box 9">
              <a:extLst>
                <a:ext uri="{FF2B5EF4-FFF2-40B4-BE49-F238E27FC236}">
                  <a16:creationId xmlns:a16="http://schemas.microsoft.com/office/drawing/2014/main" id="{AECDC4BE-EFE9-914D-CCEE-016776044A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2748" y="1277995"/>
              <a:ext cx="1210820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Radiomètre cryogénique</a:t>
              </a:r>
            </a:p>
          </p:txBody>
        </p:sp>
        <p:sp>
          <p:nvSpPr>
            <p:cNvPr id="12" name="Text Box 9">
              <a:extLst>
                <a:ext uri="{FF2B5EF4-FFF2-40B4-BE49-F238E27FC236}">
                  <a16:creationId xmlns:a16="http://schemas.microsoft.com/office/drawing/2014/main" id="{7A47E583-0F7F-4E72-2732-E6F9DDAC95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3481" y="1373351"/>
              <a:ext cx="2070676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pPr>
                <a:spcBef>
                  <a:spcPts val="0"/>
                </a:spcBef>
              </a:pPr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Institut National de Métrologie (NMI)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06407EE0-A94A-97B7-8DBC-DD61EA1A50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2281" y="2426103"/>
              <a:ext cx="1355683" cy="529563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pPr>
                <a:spcBef>
                  <a:spcPts val="0"/>
                </a:spcBef>
              </a:pPr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Laboratoire d’étalonnage</a:t>
              </a:r>
            </a:p>
          </p:txBody>
        </p:sp>
        <p:sp>
          <p:nvSpPr>
            <p:cNvPr id="14" name="Text Box 9">
              <a:extLst>
                <a:ext uri="{FF2B5EF4-FFF2-40B4-BE49-F238E27FC236}">
                  <a16:creationId xmlns:a16="http://schemas.microsoft.com/office/drawing/2014/main" id="{79D54D7D-D223-2CDF-55DA-492692D6A3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6135" y="3249673"/>
              <a:ext cx="1314627" cy="7386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pPr>
                <a:spcBef>
                  <a:spcPts val="0"/>
                </a:spcBef>
              </a:pPr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Système qualité interne ou utilisateur</a:t>
              </a:r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B4EA7FB7-C9A1-A4EE-67D8-CA71C86ED48D}"/>
                </a:ext>
              </a:extLst>
            </p:cNvPr>
            <p:cNvSpPr/>
            <p:nvPr/>
          </p:nvSpPr>
          <p:spPr bwMode="auto">
            <a:xfrm>
              <a:off x="5815801" y="1745023"/>
              <a:ext cx="508336" cy="508336"/>
            </a:xfrm>
            <a:prstGeom prst="arc">
              <a:avLst>
                <a:gd name="adj1" fmla="val 8114238"/>
                <a:gd name="adj2" fmla="val 15213311"/>
              </a:avLst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13636126-1369-B875-79BE-97006EF0F675}"/>
                </a:ext>
              </a:extLst>
            </p:cNvPr>
            <p:cNvSpPr/>
            <p:nvPr/>
          </p:nvSpPr>
          <p:spPr bwMode="auto">
            <a:xfrm>
              <a:off x="5619563" y="2533961"/>
              <a:ext cx="508336" cy="508336"/>
            </a:xfrm>
            <a:prstGeom prst="arc">
              <a:avLst>
                <a:gd name="adj1" fmla="val 8114238"/>
                <a:gd name="adj2" fmla="val 15213311"/>
              </a:avLst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B0752C3A-F85F-1CAC-8A95-8DC585E98EB4}"/>
                </a:ext>
              </a:extLst>
            </p:cNvPr>
            <p:cNvSpPr/>
            <p:nvPr/>
          </p:nvSpPr>
          <p:spPr bwMode="auto">
            <a:xfrm>
              <a:off x="5371262" y="3370341"/>
              <a:ext cx="508336" cy="508336"/>
            </a:xfrm>
            <a:prstGeom prst="arc">
              <a:avLst>
                <a:gd name="adj1" fmla="val 8114238"/>
                <a:gd name="adj2" fmla="val 15213311"/>
              </a:avLst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51F34831-7C8A-C37F-EB5F-E2FA3C931640}"/>
                </a:ext>
              </a:extLst>
            </p:cNvPr>
            <p:cNvSpPr/>
            <p:nvPr/>
          </p:nvSpPr>
          <p:spPr>
            <a:xfrm>
              <a:off x="5205808" y="829686"/>
              <a:ext cx="2435302" cy="3796686"/>
            </a:xfrm>
            <a:prstGeom prst="triangle">
              <a:avLst/>
            </a:prstGeom>
            <a:solidFill>
              <a:schemeClr val="bg1">
                <a:alpha val="61272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Text Box 9">
              <a:extLst>
                <a:ext uri="{FF2B5EF4-FFF2-40B4-BE49-F238E27FC236}">
                  <a16:creationId xmlns:a16="http://schemas.microsoft.com/office/drawing/2014/main" id="{BB053B58-B440-A71F-BDF7-3FA20A6534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2427" y="1139583"/>
              <a:ext cx="1068530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Etalon national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DE2C473A-370F-2EF9-3354-03F0B65AB6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1280" y="2063762"/>
              <a:ext cx="1210820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Etalon secondaire</a:t>
              </a:r>
            </a:p>
          </p:txBody>
        </p:sp>
        <p:sp>
          <p:nvSpPr>
            <p:cNvPr id="22" name="Text Box 9">
              <a:extLst>
                <a:ext uri="{FF2B5EF4-FFF2-40B4-BE49-F238E27FC236}">
                  <a16:creationId xmlns:a16="http://schemas.microsoft.com/office/drawing/2014/main" id="{8B129232-7824-4C58-69D5-CBF3AA971B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1280" y="2959867"/>
              <a:ext cx="1210820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Etalons de travail </a:t>
              </a:r>
            </a:p>
          </p:txBody>
        </p:sp>
        <p:sp>
          <p:nvSpPr>
            <p:cNvPr id="23" name="Text Box 9">
              <a:extLst>
                <a:ext uri="{FF2B5EF4-FFF2-40B4-BE49-F238E27FC236}">
                  <a16:creationId xmlns:a16="http://schemas.microsoft.com/office/drawing/2014/main" id="{88A2D2E9-E674-1C09-181D-F37797A77F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1280" y="3898439"/>
              <a:ext cx="1210820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Instrument de mesure</a:t>
              </a:r>
            </a:p>
          </p:txBody>
        </p:sp>
      </p:grpSp>
      <p:pic>
        <p:nvPicPr>
          <p:cNvPr id="30" name="Picture 2" descr="D:\Cnam\Enseig\RAD\Photos\Rad-JCW-03.JPG">
            <a:extLst>
              <a:ext uri="{FF2B5EF4-FFF2-40B4-BE49-F238E27FC236}">
                <a16:creationId xmlns:a16="http://schemas.microsoft.com/office/drawing/2014/main" id="{C649A3D4-A647-7B29-7F36-D9E2911638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7759" y="1476278"/>
            <a:ext cx="2557592" cy="2601597"/>
          </a:xfrm>
          <a:prstGeom prst="rect">
            <a:avLst/>
          </a:prstGeom>
          <a:noFill/>
        </p:spPr>
      </p:pic>
      <p:sp>
        <p:nvSpPr>
          <p:cNvPr id="31" name="Text Box 9">
            <a:extLst>
              <a:ext uri="{FF2B5EF4-FFF2-40B4-BE49-F238E27FC236}">
                <a16:creationId xmlns:a16="http://schemas.microsoft.com/office/drawing/2014/main" id="{BF324F2F-C59C-829D-105A-BA4093DAF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4571" y="793243"/>
            <a:ext cx="2230767" cy="369332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800" b="0" dirty="0">
                <a:latin typeface="Calibri" panose="020F0502020204030204" pitchFamily="34" charset="0"/>
                <a:cs typeface="Calibri" panose="020F0502020204030204" pitchFamily="34" charset="0"/>
              </a:rPr>
              <a:t>Détecteurs « piège »</a:t>
            </a:r>
          </a:p>
        </p:txBody>
      </p:sp>
      <p:sp>
        <p:nvSpPr>
          <p:cNvPr id="41" name="Forme libre 40">
            <a:extLst>
              <a:ext uri="{FF2B5EF4-FFF2-40B4-BE49-F238E27FC236}">
                <a16:creationId xmlns:a16="http://schemas.microsoft.com/office/drawing/2014/main" id="{41E36E14-F4D4-8B09-5733-1782CC145C09}"/>
              </a:ext>
            </a:extLst>
          </p:cNvPr>
          <p:cNvSpPr/>
          <p:nvPr/>
        </p:nvSpPr>
        <p:spPr>
          <a:xfrm>
            <a:off x="1271698" y="4391578"/>
            <a:ext cx="2161602" cy="230002"/>
          </a:xfrm>
          <a:custGeom>
            <a:avLst/>
            <a:gdLst>
              <a:gd name="connsiteX0" fmla="*/ 1868069 w 1868069"/>
              <a:gd name="connsiteY0" fmla="*/ 0 h 230002"/>
              <a:gd name="connsiteX1" fmla="*/ 0 w 1868069"/>
              <a:gd name="connsiteY1" fmla="*/ 0 h 230002"/>
              <a:gd name="connsiteX2" fmla="*/ 0 w 1868069"/>
              <a:gd name="connsiteY2" fmla="*/ 56098 h 230002"/>
              <a:gd name="connsiteX3" fmla="*/ 0 w 1868069"/>
              <a:gd name="connsiteY3" fmla="*/ 230002 h 230002"/>
              <a:gd name="connsiteX4" fmla="*/ 336589 w 1868069"/>
              <a:gd name="connsiteY4" fmla="*/ 230002 h 230002"/>
              <a:gd name="connsiteX5" fmla="*/ 336589 w 1868069"/>
              <a:gd name="connsiteY5" fmla="*/ 230002 h 23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8069" h="230002">
                <a:moveTo>
                  <a:pt x="1868069" y="0"/>
                </a:moveTo>
                <a:lnTo>
                  <a:pt x="0" y="0"/>
                </a:lnTo>
                <a:lnTo>
                  <a:pt x="0" y="56098"/>
                </a:lnTo>
                <a:lnTo>
                  <a:pt x="0" y="230002"/>
                </a:lnTo>
                <a:lnTo>
                  <a:pt x="336589" y="230002"/>
                </a:lnTo>
                <a:lnTo>
                  <a:pt x="336589" y="230002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Forme libre 41">
            <a:extLst>
              <a:ext uri="{FF2B5EF4-FFF2-40B4-BE49-F238E27FC236}">
                <a16:creationId xmlns:a16="http://schemas.microsoft.com/office/drawing/2014/main" id="{B633417E-EB0B-254E-1E2C-AA954B74C433}"/>
              </a:ext>
            </a:extLst>
          </p:cNvPr>
          <p:cNvSpPr/>
          <p:nvPr/>
        </p:nvSpPr>
        <p:spPr>
          <a:xfrm>
            <a:off x="1051731" y="4181318"/>
            <a:ext cx="714878" cy="675638"/>
          </a:xfrm>
          <a:custGeom>
            <a:avLst/>
            <a:gdLst>
              <a:gd name="connsiteX0" fmla="*/ 814388 w 821531"/>
              <a:gd name="connsiteY0" fmla="*/ 121444 h 700088"/>
              <a:gd name="connsiteX1" fmla="*/ 814388 w 821531"/>
              <a:gd name="connsiteY1" fmla="*/ 0 h 700088"/>
              <a:gd name="connsiteX2" fmla="*/ 0 w 821531"/>
              <a:gd name="connsiteY2" fmla="*/ 0 h 700088"/>
              <a:gd name="connsiteX3" fmla="*/ 0 w 821531"/>
              <a:gd name="connsiteY3" fmla="*/ 700088 h 700088"/>
              <a:gd name="connsiteX4" fmla="*/ 821531 w 821531"/>
              <a:gd name="connsiteY4" fmla="*/ 700088 h 700088"/>
              <a:gd name="connsiteX5" fmla="*/ 821531 w 821531"/>
              <a:gd name="connsiteY5" fmla="*/ 307182 h 70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1531" h="700088">
                <a:moveTo>
                  <a:pt x="814388" y="121444"/>
                </a:moveTo>
                <a:lnTo>
                  <a:pt x="814388" y="0"/>
                </a:lnTo>
                <a:lnTo>
                  <a:pt x="0" y="0"/>
                </a:lnTo>
                <a:lnTo>
                  <a:pt x="0" y="700088"/>
                </a:lnTo>
                <a:lnTo>
                  <a:pt x="821531" y="700088"/>
                </a:lnTo>
                <a:lnTo>
                  <a:pt x="821531" y="307182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A45464B7-AAF3-BB9B-F8DA-9E0CAB313E7B}"/>
              </a:ext>
            </a:extLst>
          </p:cNvPr>
          <p:cNvCxnSpPr>
            <a:cxnSpLocks/>
          </p:cNvCxnSpPr>
          <p:nvPr/>
        </p:nvCxnSpPr>
        <p:spPr>
          <a:xfrm flipH="1">
            <a:off x="1180867" y="4299946"/>
            <a:ext cx="162000" cy="16200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50C43540-88BA-386F-EB62-38FC6308FFCE}"/>
              </a:ext>
            </a:extLst>
          </p:cNvPr>
          <p:cNvCxnSpPr>
            <a:cxnSpLocks/>
          </p:cNvCxnSpPr>
          <p:nvPr/>
        </p:nvCxnSpPr>
        <p:spPr>
          <a:xfrm flipH="1" flipV="1">
            <a:off x="1188050" y="4557522"/>
            <a:ext cx="162000" cy="16200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9AB6273C-82DA-DD3B-0198-620707C85754}"/>
              </a:ext>
            </a:extLst>
          </p:cNvPr>
          <p:cNvCxnSpPr>
            <a:cxnSpLocks/>
          </p:cNvCxnSpPr>
          <p:nvPr/>
        </p:nvCxnSpPr>
        <p:spPr>
          <a:xfrm flipV="1">
            <a:off x="1654074" y="4513015"/>
            <a:ext cx="0" cy="22680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113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Etalonnage des étalons secondaires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AF2A924-6919-FA23-DBEC-BA4BCC5E7895}"/>
              </a:ext>
            </a:extLst>
          </p:cNvPr>
          <p:cNvSpPr txBox="1"/>
          <p:nvPr/>
        </p:nvSpPr>
        <p:spPr>
          <a:xfrm>
            <a:off x="-2372597" y="3945133"/>
            <a:ext cx="1040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+mj-lt"/>
              </a:rPr>
              <a:t>2010 -&gt; today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C488938-7812-7C8C-D9FC-C8F3153EA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169" y="927370"/>
            <a:ext cx="7773195" cy="386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42102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Etalonnage des étalons secondaires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AF2A924-6919-FA23-DBEC-BA4BCC5E7895}"/>
              </a:ext>
            </a:extLst>
          </p:cNvPr>
          <p:cNvSpPr txBox="1"/>
          <p:nvPr/>
        </p:nvSpPr>
        <p:spPr>
          <a:xfrm>
            <a:off x="-2372597" y="3945133"/>
            <a:ext cx="1040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+mj-lt"/>
              </a:rPr>
              <a:t>2010 -&gt; today</a:t>
            </a:r>
          </a:p>
        </p:txBody>
      </p:sp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27F337D8-3241-6918-9AA2-9CCFD4ABE0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7065270"/>
              </p:ext>
            </p:extLst>
          </p:nvPr>
        </p:nvGraphicFramePr>
        <p:xfrm>
          <a:off x="4982474" y="1241674"/>
          <a:ext cx="4161526" cy="2787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re 1">
            <a:extLst>
              <a:ext uri="{FF2B5EF4-FFF2-40B4-BE49-F238E27FC236}">
                <a16:creationId xmlns:a16="http://schemas.microsoft.com/office/drawing/2014/main" id="{1067F344-83AE-01E9-A71C-5E825EFA17FA}"/>
              </a:ext>
            </a:extLst>
          </p:cNvPr>
          <p:cNvSpPr txBox="1">
            <a:spLocks/>
          </p:cNvSpPr>
          <p:nvPr/>
        </p:nvSpPr>
        <p:spPr>
          <a:xfrm rot="16200000">
            <a:off x="3216293" y="2247175"/>
            <a:ext cx="328449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500" cap="none" spc="75" dirty="0">
                <a:solidFill>
                  <a:srgbClr val="000000"/>
                </a:solidFill>
              </a:rPr>
              <a:t>Sensibilité [A⋅W</a:t>
            </a:r>
            <a:r>
              <a:rPr lang="fr-FR" sz="1500" cap="none" spc="75" baseline="30000" dirty="0">
                <a:solidFill>
                  <a:srgbClr val="000000"/>
                </a:solidFill>
              </a:rPr>
              <a:t>-1</a:t>
            </a:r>
            <a:r>
              <a:rPr lang="fr-FR" sz="1500" cap="none" spc="75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225546C-B06F-B391-5EE4-21B52038D896}"/>
              </a:ext>
            </a:extLst>
          </p:cNvPr>
          <p:cNvSpPr txBox="1">
            <a:spLocks/>
          </p:cNvSpPr>
          <p:nvPr/>
        </p:nvSpPr>
        <p:spPr>
          <a:xfrm>
            <a:off x="5502392" y="3819309"/>
            <a:ext cx="328449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500" cap="none" spc="75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fr-FR" sz="1500" cap="none" spc="75" dirty="0">
                <a:solidFill>
                  <a:srgbClr val="000000"/>
                </a:solidFill>
              </a:rPr>
              <a:t> [nm]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DBAAFF5-C557-51E9-452A-0D240EC2F7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197" y="927370"/>
            <a:ext cx="4168150" cy="367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91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Etalonnage des étalons secondaires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AF2A924-6919-FA23-DBEC-BA4BCC5E7895}"/>
              </a:ext>
            </a:extLst>
          </p:cNvPr>
          <p:cNvSpPr txBox="1"/>
          <p:nvPr/>
        </p:nvSpPr>
        <p:spPr>
          <a:xfrm>
            <a:off x="-2372597" y="3945133"/>
            <a:ext cx="1040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+mj-lt"/>
              </a:rPr>
              <a:t>2010 -&gt; today</a:t>
            </a:r>
          </a:p>
        </p:txBody>
      </p:sp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27F337D8-3241-6918-9AA2-9CCFD4ABE0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310829"/>
              </p:ext>
            </p:extLst>
          </p:nvPr>
        </p:nvGraphicFramePr>
        <p:xfrm>
          <a:off x="4982474" y="1241674"/>
          <a:ext cx="4161526" cy="2787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2">
            <a:extLst>
              <a:ext uri="{FF2B5EF4-FFF2-40B4-BE49-F238E27FC236}">
                <a16:creationId xmlns:a16="http://schemas.microsoft.com/office/drawing/2014/main" id="{3E0D208C-B1CE-B670-142E-9F175DE3D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813" y="1455175"/>
            <a:ext cx="4269988" cy="236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1067F344-83AE-01E9-A71C-5E825EFA17FA}"/>
              </a:ext>
            </a:extLst>
          </p:cNvPr>
          <p:cNvSpPr txBox="1">
            <a:spLocks/>
          </p:cNvSpPr>
          <p:nvPr/>
        </p:nvSpPr>
        <p:spPr>
          <a:xfrm rot="16200000">
            <a:off x="3216293" y="2247175"/>
            <a:ext cx="328449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500" cap="none" spc="75" dirty="0">
                <a:solidFill>
                  <a:srgbClr val="000000"/>
                </a:solidFill>
              </a:rPr>
              <a:t>Sensibilité [A⋅W</a:t>
            </a:r>
            <a:r>
              <a:rPr lang="fr-FR" sz="1500" cap="none" spc="75" baseline="30000" dirty="0">
                <a:solidFill>
                  <a:srgbClr val="000000"/>
                </a:solidFill>
              </a:rPr>
              <a:t>-1</a:t>
            </a:r>
            <a:r>
              <a:rPr lang="fr-FR" sz="1500" cap="none" spc="75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225546C-B06F-B391-5EE4-21B52038D896}"/>
              </a:ext>
            </a:extLst>
          </p:cNvPr>
          <p:cNvSpPr txBox="1">
            <a:spLocks/>
          </p:cNvSpPr>
          <p:nvPr/>
        </p:nvSpPr>
        <p:spPr>
          <a:xfrm>
            <a:off x="5502392" y="3819309"/>
            <a:ext cx="328449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500" cap="none" spc="75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fr-FR" sz="1500" cap="none" spc="75" dirty="0">
                <a:solidFill>
                  <a:srgbClr val="000000"/>
                </a:solidFill>
              </a:rPr>
              <a:t> [nm]</a:t>
            </a:r>
          </a:p>
        </p:txBody>
      </p:sp>
    </p:spTree>
    <p:extLst>
      <p:ext uri="{BB962C8B-B14F-4D97-AF65-F5344CB8AC3E}">
        <p14:creationId xmlns:p14="http://schemas.microsoft.com/office/powerpoint/2010/main" val="29953824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Etalonnage des étalons secondaires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AF2A924-6919-FA23-DBEC-BA4BCC5E7895}"/>
              </a:ext>
            </a:extLst>
          </p:cNvPr>
          <p:cNvSpPr txBox="1"/>
          <p:nvPr/>
        </p:nvSpPr>
        <p:spPr>
          <a:xfrm>
            <a:off x="-2372597" y="3945133"/>
            <a:ext cx="1040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+mj-lt"/>
              </a:rPr>
              <a:t>2010 -&gt; today</a:t>
            </a:r>
          </a:p>
        </p:txBody>
      </p:sp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27F337D8-3241-6918-9AA2-9CCFD4ABE033}"/>
              </a:ext>
            </a:extLst>
          </p:cNvPr>
          <p:cNvGraphicFramePr>
            <a:graphicFrameLocks/>
          </p:cNvGraphicFramePr>
          <p:nvPr/>
        </p:nvGraphicFramePr>
        <p:xfrm>
          <a:off x="4982474" y="1241674"/>
          <a:ext cx="4161526" cy="2787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2">
            <a:extLst>
              <a:ext uri="{FF2B5EF4-FFF2-40B4-BE49-F238E27FC236}">
                <a16:creationId xmlns:a16="http://schemas.microsoft.com/office/drawing/2014/main" id="{3E0D208C-B1CE-B670-142E-9F175DE3D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813" y="1455175"/>
            <a:ext cx="4269988" cy="236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1067F344-83AE-01E9-A71C-5E825EFA17FA}"/>
              </a:ext>
            </a:extLst>
          </p:cNvPr>
          <p:cNvSpPr txBox="1">
            <a:spLocks/>
          </p:cNvSpPr>
          <p:nvPr/>
        </p:nvSpPr>
        <p:spPr>
          <a:xfrm rot="16200000">
            <a:off x="3216293" y="2247175"/>
            <a:ext cx="328449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500" cap="none" spc="75" dirty="0">
                <a:solidFill>
                  <a:srgbClr val="000000"/>
                </a:solidFill>
              </a:rPr>
              <a:t>Sensibilité [A⋅W</a:t>
            </a:r>
            <a:r>
              <a:rPr lang="fr-FR" sz="1500" cap="none" spc="75" baseline="30000" dirty="0">
                <a:solidFill>
                  <a:srgbClr val="000000"/>
                </a:solidFill>
              </a:rPr>
              <a:t>-1</a:t>
            </a:r>
            <a:r>
              <a:rPr lang="fr-FR" sz="1500" cap="none" spc="75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225546C-B06F-B391-5EE4-21B52038D896}"/>
              </a:ext>
            </a:extLst>
          </p:cNvPr>
          <p:cNvSpPr txBox="1">
            <a:spLocks/>
          </p:cNvSpPr>
          <p:nvPr/>
        </p:nvSpPr>
        <p:spPr>
          <a:xfrm>
            <a:off x="5502392" y="3819309"/>
            <a:ext cx="328449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500" cap="none" spc="75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fr-FR" sz="1500" cap="none" spc="75" dirty="0">
                <a:solidFill>
                  <a:srgbClr val="000000"/>
                </a:solidFill>
              </a:rPr>
              <a:t> [nm]</a:t>
            </a:r>
          </a:p>
        </p:txBody>
      </p:sp>
      <p:pic>
        <p:nvPicPr>
          <p:cNvPr id="1026" name="Picture 2" descr="Panneau Aluminium Point d'exclamation - A14">
            <a:extLst>
              <a:ext uri="{FF2B5EF4-FFF2-40B4-BE49-F238E27FC236}">
                <a16:creationId xmlns:a16="http://schemas.microsoft.com/office/drawing/2014/main" id="{132C589D-8EC0-B17A-76D5-58695E8BA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2714" y="4035082"/>
            <a:ext cx="812325" cy="71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A26B125-9B28-A72B-E616-9E1272F6CEEA}"/>
              </a:ext>
            </a:extLst>
          </p:cNvPr>
          <p:cNvSpPr txBox="1">
            <a:spLocks/>
          </p:cNvSpPr>
          <p:nvPr/>
        </p:nvSpPr>
        <p:spPr>
          <a:xfrm>
            <a:off x="763061" y="4117604"/>
            <a:ext cx="2847542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cap="none" spc="75" dirty="0">
                <a:solidFill>
                  <a:srgbClr val="000000"/>
                </a:solidFill>
              </a:rPr>
              <a:t>Dégradation de l’incertitude ×10</a:t>
            </a:r>
          </a:p>
        </p:txBody>
      </p:sp>
    </p:spTree>
    <p:extLst>
      <p:ext uri="{BB962C8B-B14F-4D97-AF65-F5344CB8AC3E}">
        <p14:creationId xmlns:p14="http://schemas.microsoft.com/office/powerpoint/2010/main" val="3963425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Etalonnages de étalons secondaires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AF2A924-6919-FA23-DBEC-BA4BCC5E7895}"/>
              </a:ext>
            </a:extLst>
          </p:cNvPr>
          <p:cNvSpPr txBox="1"/>
          <p:nvPr/>
        </p:nvSpPr>
        <p:spPr>
          <a:xfrm>
            <a:off x="-2372597" y="3945133"/>
            <a:ext cx="1040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+mj-lt"/>
              </a:rPr>
              <a:t>2010 -&gt; today</a:t>
            </a:r>
          </a:p>
        </p:txBody>
      </p:sp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27F337D8-3241-6918-9AA2-9CCFD4ABE033}"/>
              </a:ext>
            </a:extLst>
          </p:cNvPr>
          <p:cNvGraphicFramePr>
            <a:graphicFrameLocks/>
          </p:cNvGraphicFramePr>
          <p:nvPr/>
        </p:nvGraphicFramePr>
        <p:xfrm>
          <a:off x="4982474" y="1241674"/>
          <a:ext cx="4161526" cy="2787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re 1">
            <a:extLst>
              <a:ext uri="{FF2B5EF4-FFF2-40B4-BE49-F238E27FC236}">
                <a16:creationId xmlns:a16="http://schemas.microsoft.com/office/drawing/2014/main" id="{1067F344-83AE-01E9-A71C-5E825EFA17FA}"/>
              </a:ext>
            </a:extLst>
          </p:cNvPr>
          <p:cNvSpPr txBox="1">
            <a:spLocks/>
          </p:cNvSpPr>
          <p:nvPr/>
        </p:nvSpPr>
        <p:spPr>
          <a:xfrm rot="16200000">
            <a:off x="3216293" y="2247175"/>
            <a:ext cx="328449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500" cap="none" spc="75" dirty="0">
                <a:solidFill>
                  <a:srgbClr val="000000"/>
                </a:solidFill>
              </a:rPr>
              <a:t>Sensibilité [A⋅W</a:t>
            </a:r>
            <a:r>
              <a:rPr lang="fr-FR" sz="1500" cap="none" spc="75" baseline="30000" dirty="0">
                <a:solidFill>
                  <a:srgbClr val="000000"/>
                </a:solidFill>
              </a:rPr>
              <a:t>-1</a:t>
            </a:r>
            <a:r>
              <a:rPr lang="fr-FR" sz="1500" cap="none" spc="75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B881FC8-77EF-8BAD-4EE1-DD6343316456}"/>
              </a:ext>
            </a:extLst>
          </p:cNvPr>
          <p:cNvSpPr txBox="1">
            <a:spLocks/>
          </p:cNvSpPr>
          <p:nvPr/>
        </p:nvSpPr>
        <p:spPr>
          <a:xfrm>
            <a:off x="763061" y="4117604"/>
            <a:ext cx="2847542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cap="none" spc="75" dirty="0">
                <a:solidFill>
                  <a:srgbClr val="000000"/>
                </a:solidFill>
              </a:rPr>
              <a:t>Dégradation de l’incertitude ×10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225546C-B06F-B391-5EE4-21B52038D896}"/>
              </a:ext>
            </a:extLst>
          </p:cNvPr>
          <p:cNvSpPr txBox="1">
            <a:spLocks/>
          </p:cNvSpPr>
          <p:nvPr/>
        </p:nvSpPr>
        <p:spPr>
          <a:xfrm>
            <a:off x="5502392" y="3819309"/>
            <a:ext cx="328449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500" cap="none" spc="75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fr-FR" sz="1500" cap="none" spc="75" dirty="0">
                <a:solidFill>
                  <a:srgbClr val="000000"/>
                </a:solidFill>
              </a:rPr>
              <a:t> [nm]</a:t>
            </a:r>
          </a:p>
        </p:txBody>
      </p:sp>
      <p:pic>
        <p:nvPicPr>
          <p:cNvPr id="1026" name="Picture 2" descr="Panneau Aluminium Point d'exclamation - A14">
            <a:extLst>
              <a:ext uri="{FF2B5EF4-FFF2-40B4-BE49-F238E27FC236}">
                <a16:creationId xmlns:a16="http://schemas.microsoft.com/office/drawing/2014/main" id="{132C589D-8EC0-B17A-76D5-58695E8BA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2714" y="4035082"/>
            <a:ext cx="812325" cy="71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34F36B8-0676-327D-A096-CB6846BA561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09" r="7999" b="14336"/>
          <a:stretch/>
        </p:blipFill>
        <p:spPr>
          <a:xfrm>
            <a:off x="325270" y="1241674"/>
            <a:ext cx="4299896" cy="2577635"/>
          </a:xfrm>
          <a:prstGeom prst="rect">
            <a:avLst/>
          </a:prstGeom>
        </p:spPr>
      </p:pic>
      <p:sp>
        <p:nvSpPr>
          <p:cNvPr id="9" name="Flèche vers la droite 8">
            <a:extLst>
              <a:ext uri="{FF2B5EF4-FFF2-40B4-BE49-F238E27FC236}">
                <a16:creationId xmlns:a16="http://schemas.microsoft.com/office/drawing/2014/main" id="{2134E99E-97F6-08D7-04B5-B8AF6254E4DD}"/>
              </a:ext>
            </a:extLst>
          </p:cNvPr>
          <p:cNvSpPr/>
          <p:nvPr/>
        </p:nvSpPr>
        <p:spPr>
          <a:xfrm>
            <a:off x="3762674" y="4175965"/>
            <a:ext cx="410473" cy="43856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1A9FA66F-0BD8-DA86-EDB8-7A35A2B42F33}"/>
              </a:ext>
            </a:extLst>
          </p:cNvPr>
          <p:cNvSpPr txBox="1">
            <a:spLocks/>
          </p:cNvSpPr>
          <p:nvPr/>
        </p:nvSpPr>
        <p:spPr>
          <a:xfrm>
            <a:off x="4505720" y="4117604"/>
            <a:ext cx="4032223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cap="none" spc="75" dirty="0">
                <a:solidFill>
                  <a:srgbClr val="000000"/>
                </a:solidFill>
              </a:rPr>
              <a:t>Accord entre les ≠ </a:t>
            </a:r>
            <a:r>
              <a:rPr lang="fr-FR" sz="2000" cap="none" spc="75" dirty="0" err="1">
                <a:solidFill>
                  <a:srgbClr val="000000"/>
                </a:solidFill>
              </a:rPr>
              <a:t>NMIs</a:t>
            </a:r>
            <a:r>
              <a:rPr lang="fr-FR" sz="2000" cap="none" spc="75" dirty="0">
                <a:solidFill>
                  <a:srgbClr val="000000"/>
                </a:solidFill>
              </a:rPr>
              <a:t> &lt; 5⋅10</a:t>
            </a:r>
            <a:r>
              <a:rPr lang="fr-FR" sz="2000" cap="none" spc="75" baseline="30000" dirty="0">
                <a:solidFill>
                  <a:srgbClr val="000000"/>
                </a:solidFill>
              </a:rPr>
              <a:t>-4</a:t>
            </a:r>
            <a:endParaRPr lang="fr-FR" sz="2000" cap="none" spc="7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3501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Etalonnage de étalons secondaires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AF2A924-6919-FA23-DBEC-BA4BCC5E7895}"/>
              </a:ext>
            </a:extLst>
          </p:cNvPr>
          <p:cNvSpPr txBox="1"/>
          <p:nvPr/>
        </p:nvSpPr>
        <p:spPr>
          <a:xfrm>
            <a:off x="-2372597" y="3945133"/>
            <a:ext cx="1040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+mj-lt"/>
              </a:rPr>
              <a:t>2010 -&gt; today</a:t>
            </a:r>
          </a:p>
        </p:txBody>
      </p:sp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27F337D8-3241-6918-9AA2-9CCFD4ABE033}"/>
              </a:ext>
            </a:extLst>
          </p:cNvPr>
          <p:cNvGraphicFramePr>
            <a:graphicFrameLocks/>
          </p:cNvGraphicFramePr>
          <p:nvPr/>
        </p:nvGraphicFramePr>
        <p:xfrm>
          <a:off x="4982474" y="1241674"/>
          <a:ext cx="4161526" cy="2787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re 1">
            <a:extLst>
              <a:ext uri="{FF2B5EF4-FFF2-40B4-BE49-F238E27FC236}">
                <a16:creationId xmlns:a16="http://schemas.microsoft.com/office/drawing/2014/main" id="{1067F344-83AE-01E9-A71C-5E825EFA17FA}"/>
              </a:ext>
            </a:extLst>
          </p:cNvPr>
          <p:cNvSpPr txBox="1">
            <a:spLocks/>
          </p:cNvSpPr>
          <p:nvPr/>
        </p:nvSpPr>
        <p:spPr>
          <a:xfrm rot="16200000">
            <a:off x="3216293" y="2247175"/>
            <a:ext cx="328449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500" cap="none" spc="75" dirty="0">
                <a:solidFill>
                  <a:srgbClr val="000000"/>
                </a:solidFill>
              </a:rPr>
              <a:t>Sensibilité [A⋅W</a:t>
            </a:r>
            <a:r>
              <a:rPr lang="fr-FR" sz="1500" cap="none" spc="75" baseline="30000" dirty="0">
                <a:solidFill>
                  <a:srgbClr val="000000"/>
                </a:solidFill>
              </a:rPr>
              <a:t>-1</a:t>
            </a:r>
            <a:r>
              <a:rPr lang="fr-FR" sz="1500" cap="none" spc="75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225546C-B06F-B391-5EE4-21B52038D896}"/>
              </a:ext>
            </a:extLst>
          </p:cNvPr>
          <p:cNvSpPr txBox="1">
            <a:spLocks/>
          </p:cNvSpPr>
          <p:nvPr/>
        </p:nvSpPr>
        <p:spPr>
          <a:xfrm>
            <a:off x="5502392" y="3819309"/>
            <a:ext cx="3284499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1500" cap="none" spc="75" dirty="0">
                <a:solidFill>
                  <a:srgbClr val="000000"/>
                </a:solidFill>
                <a:latin typeface="Symbol" pitchFamily="2" charset="2"/>
              </a:rPr>
              <a:t>l</a:t>
            </a:r>
            <a:r>
              <a:rPr lang="fr-FR" sz="1500" cap="none" spc="75" dirty="0">
                <a:solidFill>
                  <a:srgbClr val="000000"/>
                </a:solidFill>
              </a:rPr>
              <a:t> [nm]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34F36B8-0676-327D-A096-CB6846BA56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09" r="7999" b="14336"/>
          <a:stretch/>
        </p:blipFill>
        <p:spPr>
          <a:xfrm>
            <a:off x="325270" y="1241674"/>
            <a:ext cx="4299896" cy="257763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8EB9D7-0E72-30D2-5C22-DF1C26E5CD1F}"/>
              </a:ext>
            </a:extLst>
          </p:cNvPr>
          <p:cNvSpPr/>
          <p:nvPr/>
        </p:nvSpPr>
        <p:spPr>
          <a:xfrm>
            <a:off x="282714" y="1095152"/>
            <a:ext cx="8861286" cy="3486111"/>
          </a:xfrm>
          <a:prstGeom prst="rect">
            <a:avLst/>
          </a:prstGeom>
          <a:solidFill>
            <a:schemeClr val="bg1">
              <a:alpha val="876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 descr="Une image contenant intérieur, table, jouet, mur&#10;&#10;Description générée automatiquement">
            <a:extLst>
              <a:ext uri="{FF2B5EF4-FFF2-40B4-BE49-F238E27FC236}">
                <a16:creationId xmlns:a16="http://schemas.microsoft.com/office/drawing/2014/main" id="{A54119BF-A265-47FF-6462-D49B9F357ED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73" y="1793494"/>
            <a:ext cx="3226712" cy="2934291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1BD8BB49-1636-46F8-032C-FF4ED0E64DDD}"/>
              </a:ext>
            </a:extLst>
          </p:cNvPr>
          <p:cNvSpPr txBox="1">
            <a:spLocks/>
          </p:cNvSpPr>
          <p:nvPr/>
        </p:nvSpPr>
        <p:spPr>
          <a:xfrm>
            <a:off x="703799" y="843478"/>
            <a:ext cx="7736402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just" defTabSz="685800" fontAlgn="auto">
              <a:spcAft>
                <a:spcPts val="0"/>
              </a:spcAft>
            </a:pPr>
            <a:r>
              <a:rPr lang="fr-FR" sz="2000" cap="none" spc="75" dirty="0">
                <a:solidFill>
                  <a:srgbClr val="000000"/>
                </a:solidFill>
              </a:rPr>
              <a:t>Le déploiement de PQED comme étalons secondaires, voir comme étalon de travail pourrait permettre de réduire les incertitudes ×20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04B61B7-B340-816C-87B8-C4B4EC4FC2CE}"/>
              </a:ext>
            </a:extLst>
          </p:cNvPr>
          <p:cNvGrpSpPr/>
          <p:nvPr/>
        </p:nvGrpSpPr>
        <p:grpSpPr>
          <a:xfrm>
            <a:off x="5259036" y="1550938"/>
            <a:ext cx="3179573" cy="3176847"/>
            <a:chOff x="4579868" y="829686"/>
            <a:chExt cx="3799943" cy="3796686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01598F2B-72BC-C546-C317-3454C791CD5B}"/>
                </a:ext>
              </a:extLst>
            </p:cNvPr>
            <p:cNvGrpSpPr/>
            <p:nvPr/>
          </p:nvGrpSpPr>
          <p:grpSpPr>
            <a:xfrm>
              <a:off x="5303199" y="983451"/>
              <a:ext cx="2232983" cy="3564796"/>
              <a:chOff x="1960602" y="1343536"/>
              <a:chExt cx="2890001" cy="4613677"/>
            </a:xfrm>
          </p:grpSpPr>
          <p:sp>
            <p:nvSpPr>
              <p:cNvPr id="29" name="Trapèze 28">
                <a:extLst>
                  <a:ext uri="{FF2B5EF4-FFF2-40B4-BE49-F238E27FC236}">
                    <a16:creationId xmlns:a16="http://schemas.microsoft.com/office/drawing/2014/main" id="{608B31B9-96CE-66D7-ECAD-C76989019C31}"/>
                  </a:ext>
                </a:extLst>
              </p:cNvPr>
              <p:cNvSpPr/>
              <p:nvPr/>
            </p:nvSpPr>
            <p:spPr bwMode="auto">
              <a:xfrm>
                <a:off x="1960602" y="4877214"/>
                <a:ext cx="2890001" cy="1079999"/>
              </a:xfrm>
              <a:prstGeom prst="trapezoid">
                <a:avLst>
                  <a:gd name="adj" fmla="val 33335"/>
                </a:avLst>
              </a:prstGeom>
              <a:solidFill>
                <a:srgbClr val="EEE7E7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0" name="Trapèze 29">
                <a:extLst>
                  <a:ext uri="{FF2B5EF4-FFF2-40B4-BE49-F238E27FC236}">
                    <a16:creationId xmlns:a16="http://schemas.microsoft.com/office/drawing/2014/main" id="{6C855128-7AC6-E1FA-00C2-AAE4B3912606}"/>
                  </a:ext>
                </a:extLst>
              </p:cNvPr>
              <p:cNvSpPr/>
              <p:nvPr/>
            </p:nvSpPr>
            <p:spPr bwMode="auto">
              <a:xfrm>
                <a:off x="2347164" y="3699320"/>
                <a:ext cx="2116875" cy="1079999"/>
              </a:xfrm>
              <a:prstGeom prst="trapezoid">
                <a:avLst>
                  <a:gd name="adj" fmla="val 31668"/>
                </a:avLst>
              </a:prstGeom>
              <a:solidFill>
                <a:srgbClr val="FFBEBE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Trapèze 30">
                <a:extLst>
                  <a:ext uri="{FF2B5EF4-FFF2-40B4-BE49-F238E27FC236}">
                    <a16:creationId xmlns:a16="http://schemas.microsoft.com/office/drawing/2014/main" id="{5C646517-38CB-F85C-D5F1-E63CFC198524}"/>
                  </a:ext>
                </a:extLst>
              </p:cNvPr>
              <p:cNvSpPr/>
              <p:nvPr/>
            </p:nvSpPr>
            <p:spPr bwMode="auto">
              <a:xfrm>
                <a:off x="2733722" y="2521426"/>
                <a:ext cx="1343759" cy="1079999"/>
              </a:xfrm>
              <a:prstGeom prst="trapezoid">
                <a:avLst>
                  <a:gd name="adj" fmla="val 31668"/>
                </a:avLst>
              </a:prstGeom>
              <a:solidFill>
                <a:srgbClr val="FF6E6E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Trapèze 31">
                <a:extLst>
                  <a:ext uri="{FF2B5EF4-FFF2-40B4-BE49-F238E27FC236}">
                    <a16:creationId xmlns:a16="http://schemas.microsoft.com/office/drawing/2014/main" id="{7C6AA910-5A7F-EECF-BD8B-4231E3247732}"/>
                  </a:ext>
                </a:extLst>
              </p:cNvPr>
              <p:cNvSpPr/>
              <p:nvPr/>
            </p:nvSpPr>
            <p:spPr bwMode="auto">
              <a:xfrm>
                <a:off x="3120288" y="1343536"/>
                <a:ext cx="570638" cy="1079999"/>
              </a:xfrm>
              <a:prstGeom prst="trapezoid">
                <a:avLst>
                  <a:gd name="adj" fmla="val 50000"/>
                </a:avLst>
              </a:prstGeom>
              <a:solidFill>
                <a:srgbClr val="FF1D1F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5" name="Text Box 9">
              <a:extLst>
                <a:ext uri="{FF2B5EF4-FFF2-40B4-BE49-F238E27FC236}">
                  <a16:creationId xmlns:a16="http://schemas.microsoft.com/office/drawing/2014/main" id="{14FA5BC4-7133-B740-575E-EEC3BE56BC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2748" y="3032354"/>
              <a:ext cx="1210820" cy="317738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Photodiode</a:t>
              </a:r>
            </a:p>
          </p:txBody>
        </p:sp>
        <p:sp>
          <p:nvSpPr>
            <p:cNvPr id="16" name="Text Box 9">
              <a:extLst>
                <a:ext uri="{FF2B5EF4-FFF2-40B4-BE49-F238E27FC236}">
                  <a16:creationId xmlns:a16="http://schemas.microsoft.com/office/drawing/2014/main" id="{84797D2E-EF2F-BBCD-3E7D-612B8F3872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85213" y="2039322"/>
              <a:ext cx="1394598" cy="529563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Détecteurs piège</a:t>
              </a:r>
            </a:p>
          </p:txBody>
        </p:sp>
        <p:sp>
          <p:nvSpPr>
            <p:cNvPr id="17" name="Text Box 9">
              <a:extLst>
                <a:ext uri="{FF2B5EF4-FFF2-40B4-BE49-F238E27FC236}">
                  <a16:creationId xmlns:a16="http://schemas.microsoft.com/office/drawing/2014/main" id="{DF66CCA9-7242-775A-A7A3-2B6170F3B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2748" y="1277995"/>
              <a:ext cx="1210820" cy="529563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Radiomètre cryogénique</a:t>
              </a:r>
            </a:p>
          </p:txBody>
        </p:sp>
        <p:sp>
          <p:nvSpPr>
            <p:cNvPr id="24" name="Triangle 23">
              <a:extLst>
                <a:ext uri="{FF2B5EF4-FFF2-40B4-BE49-F238E27FC236}">
                  <a16:creationId xmlns:a16="http://schemas.microsoft.com/office/drawing/2014/main" id="{2C248568-8F6C-BF43-7BAF-DBF090EA8BD9}"/>
                </a:ext>
              </a:extLst>
            </p:cNvPr>
            <p:cNvSpPr/>
            <p:nvPr/>
          </p:nvSpPr>
          <p:spPr>
            <a:xfrm>
              <a:off x="5262857" y="829686"/>
              <a:ext cx="2435300" cy="3796686"/>
            </a:xfrm>
            <a:prstGeom prst="triangle">
              <a:avLst/>
            </a:prstGeom>
            <a:solidFill>
              <a:schemeClr val="bg1">
                <a:alpha val="61272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EAADC970-9FEE-873C-9FB6-91A6D87752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2427" y="1139583"/>
              <a:ext cx="1068530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Etalon national</a:t>
              </a:r>
            </a:p>
          </p:txBody>
        </p:sp>
        <p:sp>
          <p:nvSpPr>
            <p:cNvPr id="26" name="Text Box 9">
              <a:extLst>
                <a:ext uri="{FF2B5EF4-FFF2-40B4-BE49-F238E27FC236}">
                  <a16:creationId xmlns:a16="http://schemas.microsoft.com/office/drawing/2014/main" id="{E21A5422-05C8-67EF-5150-777E9310AA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1280" y="2063762"/>
              <a:ext cx="1210820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Etalon secondaire</a:t>
              </a:r>
            </a:p>
          </p:txBody>
        </p:sp>
        <p:sp>
          <p:nvSpPr>
            <p:cNvPr id="27" name="Text Box 9">
              <a:extLst>
                <a:ext uri="{FF2B5EF4-FFF2-40B4-BE49-F238E27FC236}">
                  <a16:creationId xmlns:a16="http://schemas.microsoft.com/office/drawing/2014/main" id="{917D5FCD-B1ED-1B17-AF2C-150FA0215C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1280" y="2959867"/>
              <a:ext cx="1210820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Etalons de travail </a:t>
              </a:r>
            </a:p>
          </p:txBody>
        </p:sp>
        <p:sp>
          <p:nvSpPr>
            <p:cNvPr id="28" name="Text Box 9">
              <a:extLst>
                <a:ext uri="{FF2B5EF4-FFF2-40B4-BE49-F238E27FC236}">
                  <a16:creationId xmlns:a16="http://schemas.microsoft.com/office/drawing/2014/main" id="{9E142E26-3BC8-6CCA-0CB0-601FE922F4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1280" y="3898439"/>
              <a:ext cx="1210820" cy="5295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Instrument de mesure</a:t>
              </a:r>
            </a:p>
          </p:txBody>
        </p:sp>
        <p:sp>
          <p:nvSpPr>
            <p:cNvPr id="33" name="Text Box 9">
              <a:extLst>
                <a:ext uri="{FF2B5EF4-FFF2-40B4-BE49-F238E27FC236}">
                  <a16:creationId xmlns:a16="http://schemas.microsoft.com/office/drawing/2014/main" id="{9D92438A-1AEE-8C5A-EA95-95D0D1667B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8169" y="3025701"/>
              <a:ext cx="1210820" cy="331045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PQED ?</a:t>
              </a:r>
            </a:p>
          </p:txBody>
        </p:sp>
        <p:sp>
          <p:nvSpPr>
            <p:cNvPr id="35" name="Text Box 9">
              <a:extLst>
                <a:ext uri="{FF2B5EF4-FFF2-40B4-BE49-F238E27FC236}">
                  <a16:creationId xmlns:a16="http://schemas.microsoft.com/office/drawing/2014/main" id="{9873EC28-D394-CCC6-3248-DF2EFEE830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9868" y="2138582"/>
              <a:ext cx="1394598" cy="331045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PQED ?</a:t>
              </a:r>
            </a:p>
          </p:txBody>
        </p:sp>
        <p:sp>
          <p:nvSpPr>
            <p:cNvPr id="36" name="Text Box 9">
              <a:extLst>
                <a:ext uri="{FF2B5EF4-FFF2-40B4-BE49-F238E27FC236}">
                  <a16:creationId xmlns:a16="http://schemas.microsoft.com/office/drawing/2014/main" id="{683A20BE-AA67-1A6A-8198-2E9D13C47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5834" y="1377255"/>
              <a:ext cx="1210820" cy="331045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PQED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65146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En résumé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AF2A924-6919-FA23-DBEC-BA4BCC5E7895}"/>
              </a:ext>
            </a:extLst>
          </p:cNvPr>
          <p:cNvSpPr txBox="1"/>
          <p:nvPr/>
        </p:nvSpPr>
        <p:spPr>
          <a:xfrm>
            <a:off x="-2372597" y="3945133"/>
            <a:ext cx="1040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latin typeface="+mj-lt"/>
              </a:rPr>
              <a:t>2010 -&gt; today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34F36B8-0676-327D-A096-CB6846BA56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09" r="7999" b="14336"/>
          <a:stretch/>
        </p:blipFill>
        <p:spPr>
          <a:xfrm>
            <a:off x="3091731" y="2895830"/>
            <a:ext cx="3192114" cy="1913559"/>
          </a:xfrm>
          <a:prstGeom prst="rect">
            <a:avLst/>
          </a:prstGeom>
        </p:spPr>
      </p:pic>
      <p:pic>
        <p:nvPicPr>
          <p:cNvPr id="11" name="Image 10" descr="Une image contenant intérieur, table, jouet, mur&#10;&#10;Description générée automatiquement">
            <a:extLst>
              <a:ext uri="{FF2B5EF4-FFF2-40B4-BE49-F238E27FC236}">
                <a16:creationId xmlns:a16="http://schemas.microsoft.com/office/drawing/2014/main" id="{A54119BF-A265-47FF-6462-D49B9F357ED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2804" y="2909983"/>
            <a:ext cx="1928801" cy="1754003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1BD8BB49-1636-46F8-032C-FF4ED0E64DDD}"/>
              </a:ext>
            </a:extLst>
          </p:cNvPr>
          <p:cNvSpPr txBox="1">
            <a:spLocks/>
          </p:cNvSpPr>
          <p:nvPr/>
        </p:nvSpPr>
        <p:spPr>
          <a:xfrm>
            <a:off x="213613" y="843478"/>
            <a:ext cx="8716774" cy="573082"/>
          </a:xfrm>
          <a:prstGeom prst="rect">
            <a:avLst/>
          </a:prstGeom>
        </p:spPr>
        <p:txBody>
          <a:bodyPr anchor="t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342900" indent="-342900" algn="just" defTabSz="685800" fontAlgn="auto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fr-FR" sz="1700" cap="none" spc="75" dirty="0">
                <a:solidFill>
                  <a:srgbClr val="000000"/>
                </a:solidFill>
              </a:rPr>
              <a:t>La référence nationale pour la mesure des rayonnements optiques est le radiomètre cryogénique</a:t>
            </a:r>
          </a:p>
          <a:p>
            <a:pPr marL="342900" indent="-342900" algn="just" defTabSz="685800" fontAlgn="auto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fr-FR" sz="1700" cap="none" spc="75" dirty="0">
                <a:solidFill>
                  <a:srgbClr val="000000"/>
                </a:solidFill>
              </a:rPr>
              <a:t>L’incertitude type relative atteinte dans le visible est de l’ordre de 4⋅10</a:t>
            </a:r>
            <a:r>
              <a:rPr lang="fr-FR" sz="1700" cap="none" spc="75" baseline="30000" dirty="0">
                <a:solidFill>
                  <a:srgbClr val="000000"/>
                </a:solidFill>
              </a:rPr>
              <a:t>-5</a:t>
            </a:r>
          </a:p>
          <a:p>
            <a:pPr marL="342900" indent="-342900" algn="just" defTabSz="685800" fontAlgn="auto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fr-FR" sz="1700" cap="none" spc="75" dirty="0">
                <a:solidFill>
                  <a:srgbClr val="000000"/>
                </a:solidFill>
              </a:rPr>
              <a:t>Cette incertitude se dégrade d’un facteur 10 lors du transfert vers les étalons secondaires</a:t>
            </a:r>
          </a:p>
          <a:p>
            <a:pPr marL="342900" indent="-342900" algn="just" defTabSz="685800" fontAlgn="auto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fr-FR" sz="1700" cap="none" spc="75" dirty="0">
                <a:solidFill>
                  <a:srgbClr val="000000"/>
                </a:solidFill>
              </a:rPr>
              <a:t>Le développement des détecteur PQED permet d’envisager une nouvelle traçabilité avec un transfert à 4⋅10</a:t>
            </a:r>
            <a:r>
              <a:rPr lang="fr-FR" sz="1700" cap="none" spc="75" baseline="30000" dirty="0">
                <a:solidFill>
                  <a:srgbClr val="000000"/>
                </a:solidFill>
              </a:rPr>
              <a:t>-5</a:t>
            </a:r>
            <a:r>
              <a:rPr lang="fr-FR" sz="1700" cap="none" spc="75" dirty="0">
                <a:solidFill>
                  <a:srgbClr val="000000"/>
                </a:solidFill>
              </a:rPr>
              <a:t> vers les étalons secondaires à l’échéance 2035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57282F0-7432-3F7E-4545-77A9406A1A8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3799" y="2913320"/>
            <a:ext cx="1935997" cy="175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1398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re 6">
            <a:extLst>
              <a:ext uri="{FF2B5EF4-FFF2-40B4-BE49-F238E27FC236}">
                <a16:creationId xmlns:a16="http://schemas.microsoft.com/office/drawing/2014/main" id="{79F2925F-19F3-95A9-5745-9DE1F0C05784}"/>
              </a:ext>
            </a:extLst>
          </p:cNvPr>
          <p:cNvSpPr txBox="1">
            <a:spLocks/>
          </p:cNvSpPr>
          <p:nvPr/>
        </p:nvSpPr>
        <p:spPr>
          <a:xfrm>
            <a:off x="2735453" y="2179493"/>
            <a:ext cx="3673096" cy="3922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Merci pour </a:t>
            </a:r>
            <a:r>
              <a:rPr lang="en-GB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votre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attention</a:t>
            </a:r>
          </a:p>
          <a:p>
            <a:pPr algn="ctr">
              <a:lnSpc>
                <a:spcPct val="100000"/>
              </a:lnSpc>
            </a:pP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🙂</a:t>
            </a:r>
          </a:p>
        </p:txBody>
      </p:sp>
    </p:spTree>
    <p:extLst>
      <p:ext uri="{BB962C8B-B14F-4D97-AF65-F5344CB8AC3E}">
        <p14:creationId xmlns:p14="http://schemas.microsoft.com/office/powerpoint/2010/main" val="289379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A795521-8293-8996-C735-B9CC96A95414}"/>
              </a:ext>
            </a:extLst>
          </p:cNvPr>
          <p:cNvSpPr/>
          <p:nvPr/>
        </p:nvSpPr>
        <p:spPr>
          <a:xfrm>
            <a:off x="3878364" y="4215044"/>
            <a:ext cx="52119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i="1" dirty="0">
                <a:latin typeface="g_d0_f4"/>
              </a:rPr>
              <a:t>J.C. Maxwell, “Theory of </a:t>
            </a:r>
            <a:r>
              <a:rPr lang="fr-FR" sz="1200" i="1" dirty="0" err="1">
                <a:latin typeface="g_d0_f4"/>
              </a:rPr>
              <a:t>Heat</a:t>
            </a:r>
            <a:r>
              <a:rPr lang="fr-FR" sz="1200" i="1" dirty="0">
                <a:latin typeface="g_d0_f4"/>
              </a:rPr>
              <a:t>”,  </a:t>
            </a:r>
            <a:r>
              <a:rPr lang="fr-FR" sz="1200" dirty="0">
                <a:latin typeface="g_d0_f1"/>
              </a:rPr>
              <a:t>W. D. </a:t>
            </a:r>
            <a:r>
              <a:rPr lang="fr-FR" sz="1200" dirty="0" err="1">
                <a:latin typeface="g_d0_f1"/>
              </a:rPr>
              <a:t>Niven</a:t>
            </a:r>
            <a:r>
              <a:rPr lang="fr-FR" sz="1200" i="1" dirty="0">
                <a:latin typeface="g_d0_f4"/>
              </a:rPr>
              <a:t>, London, 1871</a:t>
            </a:r>
            <a:endParaRPr lang="fr-FR" sz="1200" i="1" dirty="0">
              <a:effectLst/>
              <a:latin typeface="g_d0_f4"/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0BB2183-3D30-3D8B-865C-91551591640B}"/>
              </a:ext>
            </a:extLst>
          </p:cNvPr>
          <p:cNvSpPr txBox="1">
            <a:spLocks/>
          </p:cNvSpPr>
          <p:nvPr/>
        </p:nvSpPr>
        <p:spPr>
          <a:xfrm>
            <a:off x="5083580" y="1522295"/>
            <a:ext cx="3149899" cy="541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D = 20 mm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FA5DC36-1B3B-2919-C937-AA78B1FDEC59}"/>
              </a:ext>
            </a:extLst>
          </p:cNvPr>
          <p:cNvCxnSpPr>
            <a:cxnSpLocks/>
          </p:cNvCxnSpPr>
          <p:nvPr/>
        </p:nvCxnSpPr>
        <p:spPr>
          <a:xfrm flipV="1">
            <a:off x="5393295" y="1908628"/>
            <a:ext cx="455957" cy="157454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4">
            <a:extLst>
              <a:ext uri="{FF2B5EF4-FFF2-40B4-BE49-F238E27FC236}">
                <a16:creationId xmlns:a16="http://schemas.microsoft.com/office/drawing/2014/main" id="{160AE415-ECBB-AF7C-97BC-E5251C670557}"/>
              </a:ext>
            </a:extLst>
          </p:cNvPr>
          <p:cNvSpPr/>
          <p:nvPr/>
        </p:nvSpPr>
        <p:spPr>
          <a:xfrm>
            <a:off x="4123420" y="1911155"/>
            <a:ext cx="1705128" cy="369332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grandeur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280FCDFA-9B18-231C-6E9D-0BA280CC9DB5}"/>
              </a:ext>
            </a:extLst>
          </p:cNvPr>
          <p:cNvCxnSpPr>
            <a:cxnSpLocks/>
          </p:cNvCxnSpPr>
          <p:nvPr/>
        </p:nvCxnSpPr>
        <p:spPr>
          <a:xfrm flipH="1">
            <a:off x="7322345" y="1344381"/>
            <a:ext cx="540674" cy="328961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4">
            <a:extLst>
              <a:ext uri="{FF2B5EF4-FFF2-40B4-BE49-F238E27FC236}">
                <a16:creationId xmlns:a16="http://schemas.microsoft.com/office/drawing/2014/main" id="{D9985076-C566-2F29-2918-6A15000B3D3F}"/>
              </a:ext>
            </a:extLst>
          </p:cNvPr>
          <p:cNvSpPr/>
          <p:nvPr/>
        </p:nvSpPr>
        <p:spPr>
          <a:xfrm>
            <a:off x="7869711" y="1120969"/>
            <a:ext cx="945815" cy="369332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unité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1E7C6AA4-5BD1-58A1-8A39-4964750AC18F}"/>
              </a:ext>
            </a:extLst>
          </p:cNvPr>
          <p:cNvCxnSpPr>
            <a:cxnSpLocks/>
          </p:cNvCxnSpPr>
          <p:nvPr/>
        </p:nvCxnSpPr>
        <p:spPr>
          <a:xfrm flipH="1" flipV="1">
            <a:off x="6683874" y="1987355"/>
            <a:ext cx="1099352" cy="63038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4">
            <a:extLst>
              <a:ext uri="{FF2B5EF4-FFF2-40B4-BE49-F238E27FC236}">
                <a16:creationId xmlns:a16="http://schemas.microsoft.com/office/drawing/2014/main" id="{25A3E7F8-9B7D-8403-297B-B7ECC84FA4AF}"/>
              </a:ext>
            </a:extLst>
          </p:cNvPr>
          <p:cNvSpPr/>
          <p:nvPr/>
        </p:nvSpPr>
        <p:spPr>
          <a:xfrm>
            <a:off x="7863019" y="2321240"/>
            <a:ext cx="1227279" cy="646331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estimation numérique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555270-8982-5A99-596C-48EDCD1E849B}"/>
              </a:ext>
            </a:extLst>
          </p:cNvPr>
          <p:cNvSpPr/>
          <p:nvPr/>
        </p:nvSpPr>
        <p:spPr>
          <a:xfrm>
            <a:off x="3915269" y="3133686"/>
            <a:ext cx="47141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« The expression of a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consists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one of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kind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as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expressed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taken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as a standard of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called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;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of times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unit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contained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called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numerical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value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.»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0B583B95-3866-F9A9-26A2-0607B11E750B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D’où viennent les unités ?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29C8D65-A3EF-8064-C690-84217E46EE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399" y="991643"/>
            <a:ext cx="2919440" cy="2887844"/>
          </a:xfrm>
          <a:prstGeom prst="rect">
            <a:avLst/>
          </a:prstGeom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5C37FF78-7344-E027-747D-C2E71058B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925" y="3476380"/>
            <a:ext cx="3183394" cy="1015663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pPr algn="l"/>
            <a:r>
              <a:rPr lang="fr-FR" sz="1500" b="1" dirty="0">
                <a:latin typeface="Calibri" panose="020F0502020204030204" pitchFamily="34" charset="0"/>
                <a:cs typeface="Calibri" panose="020F0502020204030204" pitchFamily="34" charset="0"/>
              </a:rPr>
              <a:t>May 20</a:t>
            </a:r>
            <a:r>
              <a:rPr lang="fr-FR" sz="15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fr-FR" sz="1500" b="1" dirty="0">
                <a:latin typeface="Calibri" panose="020F0502020204030204" pitchFamily="34" charset="0"/>
                <a:cs typeface="Calibri" panose="020F0502020204030204" pitchFamily="34" charset="0"/>
              </a:rPr>
              <a:t> 1875 (Paris)</a:t>
            </a:r>
          </a:p>
          <a:p>
            <a:pPr algn="l"/>
            <a:r>
              <a:rPr lang="fr-FR" sz="1500" b="0" dirty="0">
                <a:latin typeface="Calibri" panose="020F0502020204030204" pitchFamily="34" charset="0"/>
                <a:cs typeface="Calibri" panose="020F0502020204030204" pitchFamily="34" charset="0"/>
              </a:rPr>
              <a:t>Signature of the « </a:t>
            </a:r>
            <a:r>
              <a:rPr lang="fr-FR" sz="1500" b="0" dirty="0" err="1">
                <a:latin typeface="Calibri" panose="020F0502020204030204" pitchFamily="34" charset="0"/>
                <a:cs typeface="Calibri" panose="020F0502020204030204" pitchFamily="34" charset="0"/>
              </a:rPr>
              <a:t>treaty</a:t>
            </a:r>
            <a:r>
              <a:rPr lang="fr-FR" sz="1500" b="0" dirty="0">
                <a:latin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fr-FR" sz="1500" b="0" dirty="0" err="1">
                <a:latin typeface="Calibri" panose="020F0502020204030204" pitchFamily="34" charset="0"/>
                <a:cs typeface="Calibri" panose="020F0502020204030204" pitchFamily="34" charset="0"/>
              </a:rPr>
              <a:t>meter</a:t>
            </a:r>
            <a:r>
              <a:rPr lang="fr-FR" sz="1500" b="0" dirty="0">
                <a:latin typeface="Calibri" panose="020F0502020204030204" pitchFamily="34" charset="0"/>
                <a:cs typeface="Calibri" panose="020F0502020204030204" pitchFamily="34" charset="0"/>
              </a:rPr>
              <a:t> » </a:t>
            </a:r>
            <a:r>
              <a:rPr lang="fr-FR" sz="1500" b="0" dirty="0" err="1">
                <a:latin typeface="Calibri" panose="020F0502020204030204" pitchFamily="34" charset="0"/>
                <a:cs typeface="Calibri" panose="020F0502020204030204" pitchFamily="34" charset="0"/>
              </a:rPr>
              <a:t>defining</a:t>
            </a:r>
            <a:r>
              <a:rPr lang="fr-FR" sz="1500" b="0" dirty="0">
                <a:latin typeface="Calibri" panose="020F0502020204030204" pitchFamily="34" charset="0"/>
                <a:cs typeface="Calibri" panose="020F0502020204030204" pitchFamily="34" charset="0"/>
              </a:rPr>
              <a:t> the basis for international agreement on </a:t>
            </a:r>
            <a:r>
              <a:rPr lang="fr-FR" sz="1500" b="0" dirty="0" err="1">
                <a:latin typeface="Calibri" panose="020F0502020204030204" pitchFamily="34" charset="0"/>
                <a:cs typeface="Calibri" panose="020F0502020204030204" pitchFamily="34" charset="0"/>
              </a:rPr>
              <a:t>units</a:t>
            </a:r>
            <a:endParaRPr lang="fr-FR" sz="15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256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A795521-8293-8996-C735-B9CC96A95414}"/>
              </a:ext>
            </a:extLst>
          </p:cNvPr>
          <p:cNvSpPr/>
          <p:nvPr/>
        </p:nvSpPr>
        <p:spPr>
          <a:xfrm>
            <a:off x="3878364" y="4215044"/>
            <a:ext cx="52119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i="1" dirty="0">
                <a:latin typeface="g_d0_f4"/>
              </a:rPr>
              <a:t>J.C. Maxwell, “Theory of </a:t>
            </a:r>
            <a:r>
              <a:rPr lang="fr-FR" sz="1200" i="1" dirty="0" err="1">
                <a:latin typeface="g_d0_f4"/>
              </a:rPr>
              <a:t>Heat</a:t>
            </a:r>
            <a:r>
              <a:rPr lang="fr-FR" sz="1200" i="1" dirty="0">
                <a:latin typeface="g_d0_f4"/>
              </a:rPr>
              <a:t>”,  </a:t>
            </a:r>
            <a:r>
              <a:rPr lang="fr-FR" sz="1200" dirty="0">
                <a:latin typeface="g_d0_f1"/>
              </a:rPr>
              <a:t>W. D. </a:t>
            </a:r>
            <a:r>
              <a:rPr lang="fr-FR" sz="1200" dirty="0" err="1">
                <a:latin typeface="g_d0_f1"/>
              </a:rPr>
              <a:t>Niven</a:t>
            </a:r>
            <a:r>
              <a:rPr lang="fr-FR" sz="1200" i="1" dirty="0">
                <a:latin typeface="g_d0_f4"/>
              </a:rPr>
              <a:t>, London, 1871</a:t>
            </a:r>
            <a:endParaRPr lang="fr-FR" sz="1200" i="1" dirty="0">
              <a:effectLst/>
              <a:latin typeface="g_d0_f4"/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0BB2183-3D30-3D8B-865C-91551591640B}"/>
              </a:ext>
            </a:extLst>
          </p:cNvPr>
          <p:cNvSpPr txBox="1">
            <a:spLocks/>
          </p:cNvSpPr>
          <p:nvPr/>
        </p:nvSpPr>
        <p:spPr>
          <a:xfrm>
            <a:off x="5083580" y="1522295"/>
            <a:ext cx="3149899" cy="541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D = 20 mm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FA5DC36-1B3B-2919-C937-AA78B1FDEC59}"/>
              </a:ext>
            </a:extLst>
          </p:cNvPr>
          <p:cNvCxnSpPr>
            <a:cxnSpLocks/>
          </p:cNvCxnSpPr>
          <p:nvPr/>
        </p:nvCxnSpPr>
        <p:spPr>
          <a:xfrm flipV="1">
            <a:off x="5393295" y="1908628"/>
            <a:ext cx="455957" cy="157454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4">
            <a:extLst>
              <a:ext uri="{FF2B5EF4-FFF2-40B4-BE49-F238E27FC236}">
                <a16:creationId xmlns:a16="http://schemas.microsoft.com/office/drawing/2014/main" id="{160AE415-ECBB-AF7C-97BC-E5251C670557}"/>
              </a:ext>
            </a:extLst>
          </p:cNvPr>
          <p:cNvSpPr/>
          <p:nvPr/>
        </p:nvSpPr>
        <p:spPr>
          <a:xfrm>
            <a:off x="4123420" y="1911155"/>
            <a:ext cx="1705128" cy="369332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grandeur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280FCDFA-9B18-231C-6E9D-0BA280CC9DB5}"/>
              </a:ext>
            </a:extLst>
          </p:cNvPr>
          <p:cNvCxnSpPr>
            <a:cxnSpLocks/>
          </p:cNvCxnSpPr>
          <p:nvPr/>
        </p:nvCxnSpPr>
        <p:spPr>
          <a:xfrm flipH="1">
            <a:off x="7322345" y="1344381"/>
            <a:ext cx="540674" cy="328961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4">
            <a:extLst>
              <a:ext uri="{FF2B5EF4-FFF2-40B4-BE49-F238E27FC236}">
                <a16:creationId xmlns:a16="http://schemas.microsoft.com/office/drawing/2014/main" id="{D9985076-C566-2F29-2918-6A15000B3D3F}"/>
              </a:ext>
            </a:extLst>
          </p:cNvPr>
          <p:cNvSpPr/>
          <p:nvPr/>
        </p:nvSpPr>
        <p:spPr>
          <a:xfrm>
            <a:off x="7869711" y="1120969"/>
            <a:ext cx="945815" cy="369332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unité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1E7C6AA4-5BD1-58A1-8A39-4964750AC18F}"/>
              </a:ext>
            </a:extLst>
          </p:cNvPr>
          <p:cNvCxnSpPr>
            <a:cxnSpLocks/>
          </p:cNvCxnSpPr>
          <p:nvPr/>
        </p:nvCxnSpPr>
        <p:spPr>
          <a:xfrm flipH="1" flipV="1">
            <a:off x="6683874" y="1987355"/>
            <a:ext cx="1099352" cy="63038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4">
            <a:extLst>
              <a:ext uri="{FF2B5EF4-FFF2-40B4-BE49-F238E27FC236}">
                <a16:creationId xmlns:a16="http://schemas.microsoft.com/office/drawing/2014/main" id="{25A3E7F8-9B7D-8403-297B-B7ECC84FA4AF}"/>
              </a:ext>
            </a:extLst>
          </p:cNvPr>
          <p:cNvSpPr/>
          <p:nvPr/>
        </p:nvSpPr>
        <p:spPr>
          <a:xfrm>
            <a:off x="7863019" y="2321240"/>
            <a:ext cx="1227279" cy="646331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just"/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estimation numérique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555270-8982-5A99-596C-48EDCD1E849B}"/>
              </a:ext>
            </a:extLst>
          </p:cNvPr>
          <p:cNvSpPr/>
          <p:nvPr/>
        </p:nvSpPr>
        <p:spPr>
          <a:xfrm>
            <a:off x="3915269" y="3133686"/>
            <a:ext cx="47141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« The expression of a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consists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one of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kind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as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expressed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taken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as a standard of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called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;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of times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unit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contained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called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numerical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value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.»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0B583B95-3866-F9A9-26A2-0607B11E750B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D’où viennent les unités ?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C0DC614-7DD3-F4F7-66AB-08ED46B65F09}"/>
              </a:ext>
            </a:extLst>
          </p:cNvPr>
          <p:cNvGrpSpPr/>
          <p:nvPr/>
        </p:nvGrpSpPr>
        <p:grpSpPr>
          <a:xfrm rot="20700000">
            <a:off x="378475" y="1277950"/>
            <a:ext cx="3365977" cy="3367765"/>
            <a:chOff x="4528475" y="2374896"/>
            <a:chExt cx="3365977" cy="3367765"/>
          </a:xfrm>
        </p:grpSpPr>
        <p:sp>
          <p:nvSpPr>
            <p:cNvPr id="8" name="Arc plein 7">
              <a:extLst>
                <a:ext uri="{FF2B5EF4-FFF2-40B4-BE49-F238E27FC236}">
                  <a16:creationId xmlns:a16="http://schemas.microsoft.com/office/drawing/2014/main" id="{A47B46F0-40EA-7FDC-BEE8-846545299756}"/>
                </a:ext>
              </a:extLst>
            </p:cNvPr>
            <p:cNvSpPr>
              <a:spLocks noChangeAspect="1"/>
            </p:cNvSpPr>
            <p:nvPr/>
          </p:nvSpPr>
          <p:spPr>
            <a:xfrm rot="12632866">
              <a:off x="4528475" y="2374896"/>
              <a:ext cx="3365975" cy="3365974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3F278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9" name="Arc plein 8">
              <a:extLst>
                <a:ext uri="{FF2B5EF4-FFF2-40B4-BE49-F238E27FC236}">
                  <a16:creationId xmlns:a16="http://schemas.microsoft.com/office/drawing/2014/main" id="{B5777CC0-0023-00DF-11CE-0EAD0EDF9D07}"/>
                </a:ext>
              </a:extLst>
            </p:cNvPr>
            <p:cNvSpPr>
              <a:spLocks noChangeAspect="1"/>
            </p:cNvSpPr>
            <p:nvPr/>
          </p:nvSpPr>
          <p:spPr>
            <a:xfrm rot="18780000">
              <a:off x="4528476" y="2374896"/>
              <a:ext cx="3365974" cy="3365975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EC64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0" name="Arc plein 9">
              <a:extLst>
                <a:ext uri="{FF2B5EF4-FFF2-40B4-BE49-F238E27FC236}">
                  <a16:creationId xmlns:a16="http://schemas.microsoft.com/office/drawing/2014/main" id="{6268BA89-B85D-F487-7DC6-A34C21BB28BB}"/>
                </a:ext>
              </a:extLst>
            </p:cNvPr>
            <p:cNvSpPr>
              <a:spLocks noChangeAspect="1"/>
            </p:cNvSpPr>
            <p:nvPr/>
          </p:nvSpPr>
          <p:spPr>
            <a:xfrm rot="3319540">
              <a:off x="4528477" y="2374897"/>
              <a:ext cx="3365975" cy="3365974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61A83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A76B9C41-5B72-A850-6C85-6A55DE75BA64}"/>
                </a:ext>
              </a:extLst>
            </p:cNvPr>
            <p:cNvGrpSpPr/>
            <p:nvPr/>
          </p:nvGrpSpPr>
          <p:grpSpPr>
            <a:xfrm>
              <a:off x="4528475" y="2374896"/>
              <a:ext cx="3365975" cy="3367765"/>
              <a:chOff x="4528475" y="2374896"/>
              <a:chExt cx="3365975" cy="3367765"/>
            </a:xfrm>
          </p:grpSpPr>
          <p:sp>
            <p:nvSpPr>
              <p:cNvPr id="12" name="Arc plein 11">
                <a:extLst>
                  <a:ext uri="{FF2B5EF4-FFF2-40B4-BE49-F238E27FC236}">
                    <a16:creationId xmlns:a16="http://schemas.microsoft.com/office/drawing/2014/main" id="{D2DE6741-DE44-4526-EFCB-3C6DA9BF3EB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5692866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0060A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3" name="Arc plein 12">
                <a:extLst>
                  <a:ext uri="{FF2B5EF4-FFF2-40B4-BE49-F238E27FC236}">
                    <a16:creationId xmlns:a16="http://schemas.microsoft.com/office/drawing/2014/main" id="{49636DEB-4BD9-D715-C307-3773426A904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540000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F8A7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4" name="Arc plein 13">
                <a:extLst>
                  <a:ext uri="{FF2B5EF4-FFF2-40B4-BE49-F238E27FC236}">
                    <a16:creationId xmlns:a16="http://schemas.microsoft.com/office/drawing/2014/main" id="{10A02DC6-A87E-8F7A-63F2-D395AF3B69F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40000">
                <a:off x="4528475" y="2374896"/>
                <a:ext cx="3365975" cy="3365974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CF0F2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1" name="Arc plein 20">
                <a:extLst>
                  <a:ext uri="{FF2B5EF4-FFF2-40B4-BE49-F238E27FC236}">
                    <a16:creationId xmlns:a16="http://schemas.microsoft.com/office/drawing/2014/main" id="{231D49C6-2963-C2A5-0F7E-79E2DD9A2CA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6420000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AA37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0C270F82-D32B-41E6-889D-AE4C28814EF3}"/>
                  </a:ext>
                </a:extLst>
              </p:cNvPr>
              <p:cNvSpPr/>
              <p:nvPr/>
            </p:nvSpPr>
            <p:spPr>
              <a:xfrm rot="18000000">
                <a:off x="5213659" y="3062961"/>
                <a:ext cx="1993980" cy="1993981"/>
              </a:xfrm>
              <a:prstGeom prst="ellipse">
                <a:avLst/>
              </a:prstGeom>
              <a:solidFill>
                <a:srgbClr val="FFFFFF">
                  <a:alpha val="47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5293BA40-E9FC-8465-5932-2949814DD015}"/>
                  </a:ext>
                </a:extLst>
              </p:cNvPr>
              <p:cNvSpPr txBox="1"/>
              <p:nvPr/>
            </p:nvSpPr>
            <p:spPr>
              <a:xfrm rot="15692866">
                <a:off x="4939630" y="3976300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2EE49C6-4091-A7AF-FEAF-8535C5B7EE0B}"/>
                  </a:ext>
                </a:extLst>
              </p:cNvPr>
              <p:cNvSpPr txBox="1"/>
              <p:nvPr/>
            </p:nvSpPr>
            <p:spPr>
              <a:xfrm rot="1832866">
                <a:off x="5318104" y="4564657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  <a:r>
                  <a:rPr kumimoji="0" lang="fr-FR" sz="2000" b="0" i="1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cd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B9B7B000-B74D-E8B4-7779-8F3C64E79151}"/>
                  </a:ext>
                </a:extLst>
              </p:cNvPr>
              <p:cNvSpPr txBox="1"/>
              <p:nvPr/>
            </p:nvSpPr>
            <p:spPr>
              <a:xfrm rot="18780000">
                <a:off x="5134587" y="3298412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</a:t>
                </a:r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C089EC83-C311-C0F9-B8F6-682E0F8D5F63}"/>
                  </a:ext>
                </a:extLst>
              </p:cNvPr>
              <p:cNvSpPr txBox="1"/>
              <p:nvPr/>
            </p:nvSpPr>
            <p:spPr>
              <a:xfrm rot="20340000">
                <a:off x="6029252" y="4623793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∆</a:t>
                </a:r>
                <a:r>
                  <a:rPr kumimoji="0" lang="fr-FR" sz="20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Symbol" pitchFamily="2" charset="2"/>
                    <a:cs typeface="Arial"/>
                  </a:rPr>
                  <a:t>n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4007E5FE-C42C-BF3B-1CA9-18B203174CBB}"/>
                  </a:ext>
                </a:extLst>
              </p:cNvPr>
              <p:cNvSpPr txBox="1"/>
              <p:nvPr/>
            </p:nvSpPr>
            <p:spPr>
              <a:xfrm rot="240000">
                <a:off x="5791865" y="3039235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h</a:t>
                </a:r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39AEF9D1-7B5C-06DD-7D8C-B603379D7F54}"/>
                  </a:ext>
                </a:extLst>
              </p:cNvPr>
              <p:cNvSpPr txBox="1"/>
              <p:nvPr/>
            </p:nvSpPr>
            <p:spPr>
              <a:xfrm rot="17220000">
                <a:off x="6519717" y="4097462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N</a:t>
                </a:r>
                <a:r>
                  <a:rPr kumimoji="0" lang="fr-FR" sz="20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C0E62A3F-21ED-C053-C07B-688AF045691B}"/>
                  </a:ext>
                </a:extLst>
              </p:cNvPr>
              <p:cNvSpPr txBox="1"/>
              <p:nvPr/>
            </p:nvSpPr>
            <p:spPr>
              <a:xfrm rot="3319540">
                <a:off x="6409589" y="3390758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e</a:t>
                </a:r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31274351-22F9-DED7-4CE3-AC16D787BF9E}"/>
                  </a:ext>
                </a:extLst>
              </p:cNvPr>
              <p:cNvSpPr txBox="1"/>
              <p:nvPr/>
            </p:nvSpPr>
            <p:spPr>
              <a:xfrm rot="15692866">
                <a:off x="4443456" y="3983712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84CD6CF1-33DC-20C8-75FA-43BB0981BD75}"/>
                  </a:ext>
                </a:extLst>
              </p:cNvPr>
              <p:cNvSpPr txBox="1"/>
              <p:nvPr/>
            </p:nvSpPr>
            <p:spPr>
              <a:xfrm rot="1832866">
                <a:off x="5067839" y="4917886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cd</a:t>
                </a:r>
              </a:p>
            </p:txBody>
          </p:sp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FA8A8248-42F3-65B9-D9B7-948D776D8A09}"/>
                  </a:ext>
                </a:extLst>
              </p:cNvPr>
              <p:cNvSpPr txBox="1"/>
              <p:nvPr/>
            </p:nvSpPr>
            <p:spPr>
              <a:xfrm rot="18780000">
                <a:off x="4783527" y="2903044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</a:t>
                </a:r>
              </a:p>
            </p:txBody>
          </p:sp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942C55B9-DF8D-44F0-CEF5-352708925D3A}"/>
                  </a:ext>
                </a:extLst>
              </p:cNvPr>
              <p:cNvSpPr txBox="1"/>
              <p:nvPr/>
            </p:nvSpPr>
            <p:spPr>
              <a:xfrm rot="20340000">
                <a:off x="6198448" y="5016164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s</a:t>
                </a:r>
              </a:p>
            </p:txBody>
          </p:sp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5126F231-7C58-EFF4-9337-067F9DB05818}"/>
                  </a:ext>
                </a:extLst>
              </p:cNvPr>
              <p:cNvSpPr txBox="1"/>
              <p:nvPr/>
            </p:nvSpPr>
            <p:spPr>
              <a:xfrm rot="240000">
                <a:off x="5830357" y="2494780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kg</a:t>
                </a:r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A2A4C598-4998-356C-0434-284FF0E9DA6E}"/>
                  </a:ext>
                </a:extLst>
              </p:cNvPr>
              <p:cNvSpPr txBox="1"/>
              <p:nvPr/>
            </p:nvSpPr>
            <p:spPr>
              <a:xfrm rot="17220000">
                <a:off x="6981581" y="4182043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mol</a:t>
                </a:r>
              </a:p>
            </p:txBody>
          </p:sp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6E41A43F-08F7-8FC6-D02A-EB6578AB91C5}"/>
                  </a:ext>
                </a:extLst>
              </p:cNvPr>
              <p:cNvSpPr txBox="1"/>
              <p:nvPr/>
            </p:nvSpPr>
            <p:spPr>
              <a:xfrm rot="3319540">
                <a:off x="6810646" y="3057491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</a:t>
                </a:r>
              </a:p>
            </p:txBody>
          </p: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EA62993-B918-46F2-1B72-6A25C35D74B4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>
                <a:off x="5318328" y="2455681"/>
                <a:ext cx="1076248" cy="1372377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56F58871-0914-677F-6404-EA1DE82C05B3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>
                <a:off x="5153974" y="2978162"/>
                <a:ext cx="381833" cy="1626707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158FE3E-A09A-051D-0680-54A61022AA24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>
                <a:off x="4642232" y="4272440"/>
                <a:ext cx="1459549" cy="706243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09AF2EB-169F-630A-131C-F1B685183CF7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V="1">
                <a:off x="5393540" y="4655158"/>
                <a:ext cx="1475380" cy="699626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2B10905-C629-7751-8A41-C461F8043C67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V="1">
                <a:off x="6776992" y="4005795"/>
                <a:ext cx="338268" cy="1462835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1A8BE0B6-05F7-6A27-FAE5-66312A7844CE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 flipV="1">
                <a:off x="6680393" y="3280591"/>
                <a:ext cx="1009598" cy="1244722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BE200427-072C-A615-C9C3-6B9D89676421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>
                <a:off x="5943728" y="3190864"/>
                <a:ext cx="1513470" cy="6888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pic>
            <p:nvPicPr>
              <p:cNvPr id="45" name="Picture 2" descr="Résultat de recherche d'images pour &quot;système international&quot;">
                <a:extLst>
                  <a:ext uri="{FF2B5EF4-FFF2-40B4-BE49-F238E27FC236}">
                    <a16:creationId xmlns:a16="http://schemas.microsoft.com/office/drawing/2014/main" id="{248E2FEA-C20C-426C-05DA-8F4416331E5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900000">
                <a:off x="5852492" y="3677867"/>
                <a:ext cx="697650" cy="7785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39152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0B583B95-3866-F9A9-26A2-0607B11E750B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La chaîne d’étalonnage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C0DC614-7DD3-F4F7-66AB-08ED46B65F09}"/>
              </a:ext>
            </a:extLst>
          </p:cNvPr>
          <p:cNvGrpSpPr/>
          <p:nvPr/>
        </p:nvGrpSpPr>
        <p:grpSpPr>
          <a:xfrm rot="20700000">
            <a:off x="378475" y="1277950"/>
            <a:ext cx="3365977" cy="3367765"/>
            <a:chOff x="4528475" y="2374896"/>
            <a:chExt cx="3365977" cy="3367765"/>
          </a:xfrm>
        </p:grpSpPr>
        <p:sp>
          <p:nvSpPr>
            <p:cNvPr id="8" name="Arc plein 7">
              <a:extLst>
                <a:ext uri="{FF2B5EF4-FFF2-40B4-BE49-F238E27FC236}">
                  <a16:creationId xmlns:a16="http://schemas.microsoft.com/office/drawing/2014/main" id="{A47B46F0-40EA-7FDC-BEE8-846545299756}"/>
                </a:ext>
              </a:extLst>
            </p:cNvPr>
            <p:cNvSpPr>
              <a:spLocks noChangeAspect="1"/>
            </p:cNvSpPr>
            <p:nvPr/>
          </p:nvSpPr>
          <p:spPr>
            <a:xfrm rot="12632866">
              <a:off x="4528475" y="2374896"/>
              <a:ext cx="3365975" cy="3365974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3F278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9" name="Arc plein 8">
              <a:extLst>
                <a:ext uri="{FF2B5EF4-FFF2-40B4-BE49-F238E27FC236}">
                  <a16:creationId xmlns:a16="http://schemas.microsoft.com/office/drawing/2014/main" id="{B5777CC0-0023-00DF-11CE-0EAD0EDF9D07}"/>
                </a:ext>
              </a:extLst>
            </p:cNvPr>
            <p:cNvSpPr>
              <a:spLocks noChangeAspect="1"/>
            </p:cNvSpPr>
            <p:nvPr/>
          </p:nvSpPr>
          <p:spPr>
            <a:xfrm rot="18780000">
              <a:off x="4528476" y="2374896"/>
              <a:ext cx="3365974" cy="3365975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EC64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0" name="Arc plein 9">
              <a:extLst>
                <a:ext uri="{FF2B5EF4-FFF2-40B4-BE49-F238E27FC236}">
                  <a16:creationId xmlns:a16="http://schemas.microsoft.com/office/drawing/2014/main" id="{6268BA89-B85D-F487-7DC6-A34C21BB28BB}"/>
                </a:ext>
              </a:extLst>
            </p:cNvPr>
            <p:cNvSpPr>
              <a:spLocks noChangeAspect="1"/>
            </p:cNvSpPr>
            <p:nvPr/>
          </p:nvSpPr>
          <p:spPr>
            <a:xfrm rot="3319540">
              <a:off x="4528477" y="2374897"/>
              <a:ext cx="3365975" cy="3365974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61A83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A76B9C41-5B72-A850-6C85-6A55DE75BA64}"/>
                </a:ext>
              </a:extLst>
            </p:cNvPr>
            <p:cNvGrpSpPr/>
            <p:nvPr/>
          </p:nvGrpSpPr>
          <p:grpSpPr>
            <a:xfrm>
              <a:off x="4528475" y="2374896"/>
              <a:ext cx="3365975" cy="3367765"/>
              <a:chOff x="4528475" y="2374896"/>
              <a:chExt cx="3365975" cy="3367765"/>
            </a:xfrm>
          </p:grpSpPr>
          <p:sp>
            <p:nvSpPr>
              <p:cNvPr id="12" name="Arc plein 11">
                <a:extLst>
                  <a:ext uri="{FF2B5EF4-FFF2-40B4-BE49-F238E27FC236}">
                    <a16:creationId xmlns:a16="http://schemas.microsoft.com/office/drawing/2014/main" id="{D2DE6741-DE44-4526-EFCB-3C6DA9BF3EB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5692866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0060A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3" name="Arc plein 12">
                <a:extLst>
                  <a:ext uri="{FF2B5EF4-FFF2-40B4-BE49-F238E27FC236}">
                    <a16:creationId xmlns:a16="http://schemas.microsoft.com/office/drawing/2014/main" id="{49636DEB-4BD9-D715-C307-3773426A904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540000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F8A7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4" name="Arc plein 13">
                <a:extLst>
                  <a:ext uri="{FF2B5EF4-FFF2-40B4-BE49-F238E27FC236}">
                    <a16:creationId xmlns:a16="http://schemas.microsoft.com/office/drawing/2014/main" id="{10A02DC6-A87E-8F7A-63F2-D395AF3B69F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40000">
                <a:off x="4528475" y="2374896"/>
                <a:ext cx="3365975" cy="3365974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CF0F2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1" name="Arc plein 20">
                <a:extLst>
                  <a:ext uri="{FF2B5EF4-FFF2-40B4-BE49-F238E27FC236}">
                    <a16:creationId xmlns:a16="http://schemas.microsoft.com/office/drawing/2014/main" id="{231D49C6-2963-C2A5-0F7E-79E2DD9A2CA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6420000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AA37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0C270F82-D32B-41E6-889D-AE4C28814EF3}"/>
                  </a:ext>
                </a:extLst>
              </p:cNvPr>
              <p:cNvSpPr/>
              <p:nvPr/>
            </p:nvSpPr>
            <p:spPr>
              <a:xfrm rot="18000000">
                <a:off x="5213659" y="3062961"/>
                <a:ext cx="1993980" cy="1993981"/>
              </a:xfrm>
              <a:prstGeom prst="ellipse">
                <a:avLst/>
              </a:prstGeom>
              <a:solidFill>
                <a:srgbClr val="FFFFFF">
                  <a:alpha val="47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5293BA40-E9FC-8465-5932-2949814DD015}"/>
                  </a:ext>
                </a:extLst>
              </p:cNvPr>
              <p:cNvSpPr txBox="1"/>
              <p:nvPr/>
            </p:nvSpPr>
            <p:spPr>
              <a:xfrm rot="15692866">
                <a:off x="4939630" y="3976300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B2EE49C6-4091-A7AF-FEAF-8535C5B7EE0B}"/>
                  </a:ext>
                </a:extLst>
              </p:cNvPr>
              <p:cNvSpPr txBox="1"/>
              <p:nvPr/>
            </p:nvSpPr>
            <p:spPr>
              <a:xfrm rot="1832866">
                <a:off x="5318104" y="4564657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  <a:r>
                  <a:rPr kumimoji="0" lang="fr-FR" sz="2000" b="0" i="1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cd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B9B7B000-B74D-E8B4-7779-8F3C64E79151}"/>
                  </a:ext>
                </a:extLst>
              </p:cNvPr>
              <p:cNvSpPr txBox="1"/>
              <p:nvPr/>
            </p:nvSpPr>
            <p:spPr>
              <a:xfrm rot="18780000">
                <a:off x="5134587" y="3298412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</a:t>
                </a:r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C089EC83-C311-C0F9-B8F6-682E0F8D5F63}"/>
                  </a:ext>
                </a:extLst>
              </p:cNvPr>
              <p:cNvSpPr txBox="1"/>
              <p:nvPr/>
            </p:nvSpPr>
            <p:spPr>
              <a:xfrm rot="20340000">
                <a:off x="6029252" y="4623793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∆</a:t>
                </a:r>
                <a:r>
                  <a:rPr kumimoji="0" lang="fr-FR" sz="20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Symbol" pitchFamily="2" charset="2"/>
                    <a:cs typeface="Arial"/>
                  </a:rPr>
                  <a:t>n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4007E5FE-C42C-BF3B-1CA9-18B203174CBB}"/>
                  </a:ext>
                </a:extLst>
              </p:cNvPr>
              <p:cNvSpPr txBox="1"/>
              <p:nvPr/>
            </p:nvSpPr>
            <p:spPr>
              <a:xfrm rot="240000">
                <a:off x="5791865" y="3039235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h</a:t>
                </a:r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39AEF9D1-7B5C-06DD-7D8C-B603379D7F54}"/>
                  </a:ext>
                </a:extLst>
              </p:cNvPr>
              <p:cNvSpPr txBox="1"/>
              <p:nvPr/>
            </p:nvSpPr>
            <p:spPr>
              <a:xfrm rot="17220000">
                <a:off x="6519717" y="4097462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N</a:t>
                </a:r>
                <a:r>
                  <a:rPr kumimoji="0" lang="fr-FR" sz="20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C0E62A3F-21ED-C053-C07B-688AF045691B}"/>
                  </a:ext>
                </a:extLst>
              </p:cNvPr>
              <p:cNvSpPr txBox="1"/>
              <p:nvPr/>
            </p:nvSpPr>
            <p:spPr>
              <a:xfrm rot="3319540">
                <a:off x="6409589" y="3390758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e</a:t>
                </a:r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31274351-22F9-DED7-4CE3-AC16D787BF9E}"/>
                  </a:ext>
                </a:extLst>
              </p:cNvPr>
              <p:cNvSpPr txBox="1"/>
              <p:nvPr/>
            </p:nvSpPr>
            <p:spPr>
              <a:xfrm rot="15692866">
                <a:off x="4443456" y="3983712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84CD6CF1-33DC-20C8-75FA-43BB0981BD75}"/>
                  </a:ext>
                </a:extLst>
              </p:cNvPr>
              <p:cNvSpPr txBox="1"/>
              <p:nvPr/>
            </p:nvSpPr>
            <p:spPr>
              <a:xfrm rot="1832866">
                <a:off x="5067839" y="4917886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cd</a:t>
                </a:r>
              </a:p>
            </p:txBody>
          </p:sp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FA8A8248-42F3-65B9-D9B7-948D776D8A09}"/>
                  </a:ext>
                </a:extLst>
              </p:cNvPr>
              <p:cNvSpPr txBox="1"/>
              <p:nvPr/>
            </p:nvSpPr>
            <p:spPr>
              <a:xfrm rot="18780000">
                <a:off x="4783527" y="2903044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</a:t>
                </a:r>
              </a:p>
            </p:txBody>
          </p:sp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942C55B9-DF8D-44F0-CEF5-352708925D3A}"/>
                  </a:ext>
                </a:extLst>
              </p:cNvPr>
              <p:cNvSpPr txBox="1"/>
              <p:nvPr/>
            </p:nvSpPr>
            <p:spPr>
              <a:xfrm rot="20340000">
                <a:off x="6198448" y="5016164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s</a:t>
                </a:r>
              </a:p>
            </p:txBody>
          </p:sp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5126F231-7C58-EFF4-9337-067F9DB05818}"/>
                  </a:ext>
                </a:extLst>
              </p:cNvPr>
              <p:cNvSpPr txBox="1"/>
              <p:nvPr/>
            </p:nvSpPr>
            <p:spPr>
              <a:xfrm rot="240000">
                <a:off x="5830357" y="2494780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kg</a:t>
                </a:r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A2A4C598-4998-356C-0434-284FF0E9DA6E}"/>
                  </a:ext>
                </a:extLst>
              </p:cNvPr>
              <p:cNvSpPr txBox="1"/>
              <p:nvPr/>
            </p:nvSpPr>
            <p:spPr>
              <a:xfrm rot="17220000">
                <a:off x="6981581" y="4182043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mol</a:t>
                </a:r>
              </a:p>
            </p:txBody>
          </p:sp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6E41A43F-08F7-8FC6-D02A-EB6578AB91C5}"/>
                  </a:ext>
                </a:extLst>
              </p:cNvPr>
              <p:cNvSpPr txBox="1"/>
              <p:nvPr/>
            </p:nvSpPr>
            <p:spPr>
              <a:xfrm rot="3319540">
                <a:off x="6810646" y="3057491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</a:t>
                </a:r>
              </a:p>
            </p:txBody>
          </p: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EA62993-B918-46F2-1B72-6A25C35D74B4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>
                <a:off x="5318328" y="2455681"/>
                <a:ext cx="1076248" cy="1372377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56F58871-0914-677F-6404-EA1DE82C05B3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>
                <a:off x="5153974" y="2978162"/>
                <a:ext cx="381833" cy="1626707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158FE3E-A09A-051D-0680-54A61022AA24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>
                <a:off x="4642232" y="4272440"/>
                <a:ext cx="1459549" cy="706243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09AF2EB-169F-630A-131C-F1B685183CF7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V="1">
                <a:off x="5393540" y="4655158"/>
                <a:ext cx="1475380" cy="699626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A2B10905-C629-7751-8A41-C461F8043C67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V="1">
                <a:off x="6776992" y="4005795"/>
                <a:ext cx="338268" cy="1462835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1A8BE0B6-05F7-6A27-FAE5-66312A7844CE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 flipV="1">
                <a:off x="6680393" y="3280591"/>
                <a:ext cx="1009598" cy="1244722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BE200427-072C-A615-C9C3-6B9D89676421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>
                <a:off x="5943728" y="3190864"/>
                <a:ext cx="1513470" cy="6888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pic>
            <p:nvPicPr>
              <p:cNvPr id="45" name="Picture 2" descr="Résultat de recherche d'images pour &quot;système international&quot;">
                <a:extLst>
                  <a:ext uri="{FF2B5EF4-FFF2-40B4-BE49-F238E27FC236}">
                    <a16:creationId xmlns:a16="http://schemas.microsoft.com/office/drawing/2014/main" id="{248E2FEA-C20C-426C-05DA-8F4416331E5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900000">
                <a:off x="5852492" y="3677867"/>
                <a:ext cx="697650" cy="7785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B7E91979-B837-1526-9098-999F08CF6AED}"/>
              </a:ext>
            </a:extLst>
          </p:cNvPr>
          <p:cNvGrpSpPr/>
          <p:nvPr/>
        </p:nvGrpSpPr>
        <p:grpSpPr>
          <a:xfrm>
            <a:off x="4053481" y="677041"/>
            <a:ext cx="5090519" cy="3949331"/>
            <a:chOff x="4053481" y="677041"/>
            <a:chExt cx="5090519" cy="3949331"/>
          </a:xfrm>
        </p:grpSpPr>
        <p:pic>
          <p:nvPicPr>
            <p:cNvPr id="2" name="Picture 4" descr="Interféromètre de précision avec laser, set complet / Interférométrie /  Physique | Matériel scientifique CONATEX">
              <a:extLst>
                <a:ext uri="{FF2B5EF4-FFF2-40B4-BE49-F238E27FC236}">
                  <a16:creationId xmlns:a16="http://schemas.microsoft.com/office/drawing/2014/main" id="{28036174-C602-A83C-DF9A-77C2FB8919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5531" y="1821115"/>
              <a:ext cx="1095306" cy="10953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ED3EFE2-D5C2-09F6-F342-6399AA8D25E7}"/>
                </a:ext>
              </a:extLst>
            </p:cNvPr>
            <p:cNvGrpSpPr/>
            <p:nvPr/>
          </p:nvGrpSpPr>
          <p:grpSpPr>
            <a:xfrm>
              <a:off x="5303199" y="983451"/>
              <a:ext cx="2232983" cy="3564796"/>
              <a:chOff x="1960602" y="1343536"/>
              <a:chExt cx="2890001" cy="4613677"/>
            </a:xfrm>
          </p:grpSpPr>
          <p:sp>
            <p:nvSpPr>
              <p:cNvPr id="46" name="Trapèze 45">
                <a:extLst>
                  <a:ext uri="{FF2B5EF4-FFF2-40B4-BE49-F238E27FC236}">
                    <a16:creationId xmlns:a16="http://schemas.microsoft.com/office/drawing/2014/main" id="{DF9B4297-8DC0-21BF-1097-2599DBFDCEDA}"/>
                  </a:ext>
                </a:extLst>
              </p:cNvPr>
              <p:cNvSpPr/>
              <p:nvPr/>
            </p:nvSpPr>
            <p:spPr bwMode="auto">
              <a:xfrm>
                <a:off x="1960602" y="4877213"/>
                <a:ext cx="2890001" cy="1080000"/>
              </a:xfrm>
              <a:prstGeom prst="trapezoid">
                <a:avLst>
                  <a:gd name="adj" fmla="val 33335"/>
                </a:avLst>
              </a:prstGeom>
              <a:solidFill>
                <a:srgbClr val="EEE7E7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Trapèze 46">
                <a:extLst>
                  <a:ext uri="{FF2B5EF4-FFF2-40B4-BE49-F238E27FC236}">
                    <a16:creationId xmlns:a16="http://schemas.microsoft.com/office/drawing/2014/main" id="{CF619378-98B5-6716-2359-20FC36EE1464}"/>
                  </a:ext>
                </a:extLst>
              </p:cNvPr>
              <p:cNvSpPr/>
              <p:nvPr/>
            </p:nvSpPr>
            <p:spPr bwMode="auto">
              <a:xfrm>
                <a:off x="2347164" y="3699319"/>
                <a:ext cx="2116875" cy="1080000"/>
              </a:xfrm>
              <a:prstGeom prst="trapezoid">
                <a:avLst>
                  <a:gd name="adj" fmla="val 31668"/>
                </a:avLst>
              </a:prstGeom>
              <a:solidFill>
                <a:srgbClr val="FFBEBE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Trapèze 47">
                <a:extLst>
                  <a:ext uri="{FF2B5EF4-FFF2-40B4-BE49-F238E27FC236}">
                    <a16:creationId xmlns:a16="http://schemas.microsoft.com/office/drawing/2014/main" id="{08837823-F01B-6E9E-9272-CE93CFBEEE98}"/>
                  </a:ext>
                </a:extLst>
              </p:cNvPr>
              <p:cNvSpPr/>
              <p:nvPr/>
            </p:nvSpPr>
            <p:spPr bwMode="auto">
              <a:xfrm>
                <a:off x="2733723" y="2521426"/>
                <a:ext cx="1343759" cy="1080000"/>
              </a:xfrm>
              <a:prstGeom prst="trapezoid">
                <a:avLst>
                  <a:gd name="adj" fmla="val 31668"/>
                </a:avLst>
              </a:prstGeom>
              <a:solidFill>
                <a:srgbClr val="FF6E6E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Trapèze 48">
                <a:extLst>
                  <a:ext uri="{FF2B5EF4-FFF2-40B4-BE49-F238E27FC236}">
                    <a16:creationId xmlns:a16="http://schemas.microsoft.com/office/drawing/2014/main" id="{8C9B7CB4-391D-A320-A584-46E358CA4108}"/>
                  </a:ext>
                </a:extLst>
              </p:cNvPr>
              <p:cNvSpPr/>
              <p:nvPr/>
            </p:nvSpPr>
            <p:spPr bwMode="auto">
              <a:xfrm>
                <a:off x="3120287" y="1343536"/>
                <a:ext cx="570638" cy="1080000"/>
              </a:xfrm>
              <a:prstGeom prst="trapezoid">
                <a:avLst>
                  <a:gd name="adj" fmla="val 50000"/>
                </a:avLst>
              </a:prstGeom>
              <a:solidFill>
                <a:srgbClr val="FF1D1F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50" name="Text Box 9">
              <a:extLst>
                <a:ext uri="{FF2B5EF4-FFF2-40B4-BE49-F238E27FC236}">
                  <a16:creationId xmlns:a16="http://schemas.microsoft.com/office/drawing/2014/main" id="{B0386C0E-6B28-BBF7-C9A8-607449B7EC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2911" y="3938297"/>
              <a:ext cx="1210820" cy="52322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Pied à coulisse</a:t>
              </a:r>
            </a:p>
          </p:txBody>
        </p:sp>
        <p:sp>
          <p:nvSpPr>
            <p:cNvPr id="51" name="Text Box 9">
              <a:extLst>
                <a:ext uri="{FF2B5EF4-FFF2-40B4-BE49-F238E27FC236}">
                  <a16:creationId xmlns:a16="http://schemas.microsoft.com/office/drawing/2014/main" id="{BB58DF9F-0B86-C0D5-1705-D6B67BEA74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2748" y="3025701"/>
              <a:ext cx="1210820" cy="307777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Cales étalon</a:t>
              </a:r>
            </a:p>
          </p:txBody>
        </p:sp>
        <p:sp>
          <p:nvSpPr>
            <p:cNvPr id="52" name="Text Box 9">
              <a:extLst>
                <a:ext uri="{FF2B5EF4-FFF2-40B4-BE49-F238E27FC236}">
                  <a16:creationId xmlns:a16="http://schemas.microsoft.com/office/drawing/2014/main" id="{917DCCFE-7D0E-3517-3724-4C8121CD67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85213" y="2039321"/>
              <a:ext cx="1394598" cy="52322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Interféromètre de Michelson</a:t>
              </a:r>
            </a:p>
          </p:txBody>
        </p:sp>
        <p:sp>
          <p:nvSpPr>
            <p:cNvPr id="53" name="Text Box 9">
              <a:extLst>
                <a:ext uri="{FF2B5EF4-FFF2-40B4-BE49-F238E27FC236}">
                  <a16:creationId xmlns:a16="http://schemas.microsoft.com/office/drawing/2014/main" id="{456497FC-DA7E-A94D-5200-4ADF6BF6D0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2748" y="1277996"/>
              <a:ext cx="1210820" cy="307777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Laser femto</a:t>
              </a:r>
            </a:p>
          </p:txBody>
        </p:sp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D9D59B81-6EF7-B770-E8EA-30FC40071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53107" y="2887865"/>
              <a:ext cx="869062" cy="639699"/>
            </a:xfrm>
            <a:prstGeom prst="rect">
              <a:avLst/>
            </a:prstGeom>
          </p:spPr>
        </p:pic>
        <p:sp>
          <p:nvSpPr>
            <p:cNvPr id="55" name="Text Box 9">
              <a:extLst>
                <a:ext uri="{FF2B5EF4-FFF2-40B4-BE49-F238E27FC236}">
                  <a16:creationId xmlns:a16="http://schemas.microsoft.com/office/drawing/2014/main" id="{72C3FC97-B2F3-69DA-A034-48ADE1EDFC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3481" y="1373351"/>
              <a:ext cx="2070676" cy="52322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pPr>
                <a:spcBef>
                  <a:spcPts val="0"/>
                </a:spcBef>
              </a:pPr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Institut National de Métrologie (NMI)</a:t>
              </a:r>
            </a:p>
          </p:txBody>
        </p:sp>
        <p:sp>
          <p:nvSpPr>
            <p:cNvPr id="56" name="Text Box 9">
              <a:extLst>
                <a:ext uri="{FF2B5EF4-FFF2-40B4-BE49-F238E27FC236}">
                  <a16:creationId xmlns:a16="http://schemas.microsoft.com/office/drawing/2014/main" id="{CC262584-BB9A-D748-57A1-83F0CE1A20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7372" y="2300085"/>
              <a:ext cx="1131792" cy="52322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pPr>
                <a:spcBef>
                  <a:spcPts val="0"/>
                </a:spcBef>
              </a:pPr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Laboratoire d’étalonnage</a:t>
              </a:r>
            </a:p>
          </p:txBody>
        </p:sp>
        <p:sp>
          <p:nvSpPr>
            <p:cNvPr id="57" name="Text Box 9">
              <a:extLst>
                <a:ext uri="{FF2B5EF4-FFF2-40B4-BE49-F238E27FC236}">
                  <a16:creationId xmlns:a16="http://schemas.microsoft.com/office/drawing/2014/main" id="{F45E6795-30C6-0C4C-39FF-464C00B41E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5954" y="3129913"/>
              <a:ext cx="1314628" cy="738664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pPr>
                <a:spcBef>
                  <a:spcPts val="0"/>
                </a:spcBef>
              </a:pPr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Système qualité interne ou utilisateur</a:t>
              </a: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6D2D1259-06AA-93CC-2BB8-78BD40F3B060}"/>
                </a:ext>
              </a:extLst>
            </p:cNvPr>
            <p:cNvSpPr/>
            <p:nvPr/>
          </p:nvSpPr>
          <p:spPr bwMode="auto">
            <a:xfrm>
              <a:off x="5815801" y="1745023"/>
              <a:ext cx="508336" cy="508336"/>
            </a:xfrm>
            <a:prstGeom prst="arc">
              <a:avLst>
                <a:gd name="adj1" fmla="val 8114238"/>
                <a:gd name="adj2" fmla="val 15213311"/>
              </a:avLst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C2921138-F9C2-26C7-2C2C-EAF0366720D0}"/>
                </a:ext>
              </a:extLst>
            </p:cNvPr>
            <p:cNvSpPr/>
            <p:nvPr/>
          </p:nvSpPr>
          <p:spPr bwMode="auto">
            <a:xfrm>
              <a:off x="5619563" y="2533961"/>
              <a:ext cx="508336" cy="508336"/>
            </a:xfrm>
            <a:prstGeom prst="arc">
              <a:avLst>
                <a:gd name="adj1" fmla="val 8114238"/>
                <a:gd name="adj2" fmla="val 15213311"/>
              </a:avLst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A01D2E0A-37A5-88F2-3CFB-7A9254DC6D44}"/>
                </a:ext>
              </a:extLst>
            </p:cNvPr>
            <p:cNvSpPr/>
            <p:nvPr/>
          </p:nvSpPr>
          <p:spPr bwMode="auto">
            <a:xfrm>
              <a:off x="5371262" y="3370341"/>
              <a:ext cx="508336" cy="508336"/>
            </a:xfrm>
            <a:prstGeom prst="arc">
              <a:avLst>
                <a:gd name="adj1" fmla="val 8114238"/>
                <a:gd name="adj2" fmla="val 15213311"/>
              </a:avLst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61" name="Picture 2" descr="Mitutoyo – Pied À Coulisse 0-100mm/150mm/200mm, Micromètre Numérique,  Calibre De Mesure En Métal, 0.01mm - Étriers - AliExpress">
              <a:extLst>
                <a:ext uri="{FF2B5EF4-FFF2-40B4-BE49-F238E27FC236}">
                  <a16:creationId xmlns:a16="http://schemas.microsoft.com/office/drawing/2014/main" id="{540A5EAF-23F0-4DBB-A273-09C86B029A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"/>
            <a:stretch/>
          </p:blipFill>
          <p:spPr bwMode="auto">
            <a:xfrm>
              <a:off x="8185509" y="3751590"/>
              <a:ext cx="958491" cy="866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" name="Triangle 61">
              <a:extLst>
                <a:ext uri="{FF2B5EF4-FFF2-40B4-BE49-F238E27FC236}">
                  <a16:creationId xmlns:a16="http://schemas.microsoft.com/office/drawing/2014/main" id="{36DA78FA-AA37-7DED-F6A3-415B8EEDC512}"/>
                </a:ext>
              </a:extLst>
            </p:cNvPr>
            <p:cNvSpPr/>
            <p:nvPr/>
          </p:nvSpPr>
          <p:spPr>
            <a:xfrm>
              <a:off x="5205808" y="829686"/>
              <a:ext cx="2435302" cy="3796686"/>
            </a:xfrm>
            <a:prstGeom prst="triangle">
              <a:avLst/>
            </a:prstGeom>
            <a:solidFill>
              <a:schemeClr val="bg1">
                <a:alpha val="61272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Text Box 9">
              <a:extLst>
                <a:ext uri="{FF2B5EF4-FFF2-40B4-BE49-F238E27FC236}">
                  <a16:creationId xmlns:a16="http://schemas.microsoft.com/office/drawing/2014/main" id="{F3FF1A35-331C-CD25-B16E-06AE42D33F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2427" y="1139583"/>
              <a:ext cx="1068530" cy="52322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Etalon national</a:t>
              </a:r>
            </a:p>
          </p:txBody>
        </p:sp>
        <p:sp>
          <p:nvSpPr>
            <p:cNvPr id="64" name="Text Box 9">
              <a:extLst>
                <a:ext uri="{FF2B5EF4-FFF2-40B4-BE49-F238E27FC236}">
                  <a16:creationId xmlns:a16="http://schemas.microsoft.com/office/drawing/2014/main" id="{CABF51A3-7165-1994-E63F-B6839691C2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1280" y="2063762"/>
              <a:ext cx="1210820" cy="52322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Etalon secondaire</a:t>
              </a:r>
            </a:p>
          </p:txBody>
        </p:sp>
        <p:sp>
          <p:nvSpPr>
            <p:cNvPr id="65" name="Text Box 9">
              <a:extLst>
                <a:ext uri="{FF2B5EF4-FFF2-40B4-BE49-F238E27FC236}">
                  <a16:creationId xmlns:a16="http://schemas.microsoft.com/office/drawing/2014/main" id="{1C72AFB8-F01F-5241-2046-C012A12D2E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1280" y="2959867"/>
              <a:ext cx="1210820" cy="52322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Etalons de travail </a:t>
              </a:r>
            </a:p>
          </p:txBody>
        </p:sp>
        <p:sp>
          <p:nvSpPr>
            <p:cNvPr id="66" name="Text Box 9">
              <a:extLst>
                <a:ext uri="{FF2B5EF4-FFF2-40B4-BE49-F238E27FC236}">
                  <a16:creationId xmlns:a16="http://schemas.microsoft.com/office/drawing/2014/main" id="{6075EE06-547B-AAA9-02C4-6D04072E02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1280" y="3898439"/>
              <a:ext cx="1210820" cy="52322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</p:spPr>
          <p:txBody>
            <a:bodyPr wrap="square">
              <a:spAutoFit/>
              <a:flatTx/>
            </a:bodyPr>
            <a:lstStyle>
              <a:defPPr>
                <a:defRPr lang="fr-FR"/>
              </a:defPPr>
              <a:lvl1pPr algn="ctr">
                <a:defRPr sz="2400"/>
              </a:lvl1pPr>
            </a:lstStyle>
            <a:p>
              <a:r>
                <a:rPr lang="fr-FR" sz="1400" b="0" dirty="0">
                  <a:latin typeface="Calibri" panose="020F0502020204030204" pitchFamily="34" charset="0"/>
                  <a:cs typeface="Calibri" panose="020F0502020204030204" pitchFamily="34" charset="0"/>
                </a:rPr>
                <a:t>Instrument de mesure</a:t>
              </a:r>
            </a:p>
          </p:txBody>
        </p:sp>
        <p:pic>
          <p:nvPicPr>
            <p:cNvPr id="67" name="Picture 2" descr="Le mètre | LNE, Laboratoire national de métrologie et d&amp;#39;essais">
              <a:extLst>
                <a:ext uri="{FF2B5EF4-FFF2-40B4-BE49-F238E27FC236}">
                  <a16:creationId xmlns:a16="http://schemas.microsoft.com/office/drawing/2014/main" id="{B32AD389-E75A-15C6-33E2-9050645476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1103" y="677041"/>
              <a:ext cx="723169" cy="10867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1742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Interféromètre de précision avec laser, set complet / Interférométrie /  Physique | Matériel scientifique CONATEX">
            <a:extLst>
              <a:ext uri="{FF2B5EF4-FFF2-40B4-BE49-F238E27FC236}">
                <a16:creationId xmlns:a16="http://schemas.microsoft.com/office/drawing/2014/main" id="{C8358C6D-0DA1-65BA-40DE-A0F116666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5531" y="1821115"/>
            <a:ext cx="1095306" cy="109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3D4838F5-D840-9D01-8EEC-E57645872D4A}"/>
              </a:ext>
            </a:extLst>
          </p:cNvPr>
          <p:cNvGrpSpPr/>
          <p:nvPr/>
        </p:nvGrpSpPr>
        <p:grpSpPr>
          <a:xfrm>
            <a:off x="5303199" y="983451"/>
            <a:ext cx="2232983" cy="3564796"/>
            <a:chOff x="1960602" y="1343536"/>
            <a:chExt cx="2890001" cy="4613677"/>
          </a:xfrm>
        </p:grpSpPr>
        <p:sp>
          <p:nvSpPr>
            <p:cNvPr id="81" name="Trapèze 80">
              <a:extLst>
                <a:ext uri="{FF2B5EF4-FFF2-40B4-BE49-F238E27FC236}">
                  <a16:creationId xmlns:a16="http://schemas.microsoft.com/office/drawing/2014/main" id="{E4555279-96D5-F090-D302-DFD950BF3737}"/>
                </a:ext>
              </a:extLst>
            </p:cNvPr>
            <p:cNvSpPr/>
            <p:nvPr/>
          </p:nvSpPr>
          <p:spPr bwMode="auto">
            <a:xfrm>
              <a:off x="1960602" y="4877213"/>
              <a:ext cx="2890001" cy="1080000"/>
            </a:xfrm>
            <a:prstGeom prst="trapezoid">
              <a:avLst>
                <a:gd name="adj" fmla="val 33335"/>
              </a:avLst>
            </a:prstGeom>
            <a:solidFill>
              <a:srgbClr val="EEE7E7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2" name="Trapèze 81">
              <a:extLst>
                <a:ext uri="{FF2B5EF4-FFF2-40B4-BE49-F238E27FC236}">
                  <a16:creationId xmlns:a16="http://schemas.microsoft.com/office/drawing/2014/main" id="{4BA15B1F-E6CD-0D4A-E202-C73624FFECB3}"/>
                </a:ext>
              </a:extLst>
            </p:cNvPr>
            <p:cNvSpPr/>
            <p:nvPr/>
          </p:nvSpPr>
          <p:spPr bwMode="auto">
            <a:xfrm>
              <a:off x="2347164" y="3699319"/>
              <a:ext cx="2116875" cy="1080000"/>
            </a:xfrm>
            <a:prstGeom prst="trapezoid">
              <a:avLst>
                <a:gd name="adj" fmla="val 31668"/>
              </a:avLst>
            </a:prstGeom>
            <a:solidFill>
              <a:srgbClr val="FFBEBE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3" name="Trapèze 82">
              <a:extLst>
                <a:ext uri="{FF2B5EF4-FFF2-40B4-BE49-F238E27FC236}">
                  <a16:creationId xmlns:a16="http://schemas.microsoft.com/office/drawing/2014/main" id="{43006AE9-FA43-938E-325D-F57B9CFD4C9B}"/>
                </a:ext>
              </a:extLst>
            </p:cNvPr>
            <p:cNvSpPr/>
            <p:nvPr/>
          </p:nvSpPr>
          <p:spPr bwMode="auto">
            <a:xfrm>
              <a:off x="2733723" y="2521426"/>
              <a:ext cx="1343759" cy="1080000"/>
            </a:xfrm>
            <a:prstGeom prst="trapezoid">
              <a:avLst>
                <a:gd name="adj" fmla="val 31668"/>
              </a:avLst>
            </a:prstGeom>
            <a:solidFill>
              <a:srgbClr val="FF6E6E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4" name="Trapèze 83">
              <a:extLst>
                <a:ext uri="{FF2B5EF4-FFF2-40B4-BE49-F238E27FC236}">
                  <a16:creationId xmlns:a16="http://schemas.microsoft.com/office/drawing/2014/main" id="{00317179-305D-5CD9-2001-E5611FE0C5A6}"/>
                </a:ext>
              </a:extLst>
            </p:cNvPr>
            <p:cNvSpPr/>
            <p:nvPr/>
          </p:nvSpPr>
          <p:spPr bwMode="auto">
            <a:xfrm>
              <a:off x="3120287" y="1343536"/>
              <a:ext cx="570638" cy="1080000"/>
            </a:xfrm>
            <a:prstGeom prst="trapezoid">
              <a:avLst>
                <a:gd name="adj" fmla="val 50000"/>
              </a:avLst>
            </a:prstGeom>
            <a:solidFill>
              <a:srgbClr val="FF1D1F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7" name="Text Box 9">
            <a:extLst>
              <a:ext uri="{FF2B5EF4-FFF2-40B4-BE49-F238E27FC236}">
                <a16:creationId xmlns:a16="http://schemas.microsoft.com/office/drawing/2014/main" id="{4CA39D7A-EDEC-321B-380E-D2520ED84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2911" y="3938297"/>
            <a:ext cx="1210820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Pied à coulisse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2BF48F08-6359-A137-6CE0-A71FF6947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748" y="3025701"/>
            <a:ext cx="1210820" cy="307777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Cales étalon</a:t>
            </a:r>
          </a:p>
        </p:txBody>
      </p:sp>
      <p:sp>
        <p:nvSpPr>
          <p:cNvPr id="19" name="Text Box 9">
            <a:extLst>
              <a:ext uri="{FF2B5EF4-FFF2-40B4-BE49-F238E27FC236}">
                <a16:creationId xmlns:a16="http://schemas.microsoft.com/office/drawing/2014/main" id="{0A46F326-611A-2D5E-A7D6-C52B443EAC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213" y="2039321"/>
            <a:ext cx="1394598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Interféromètre de Michelson</a:t>
            </a:r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867F28F1-5E82-CB8C-F1B0-B0DA0F7A6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748" y="1277996"/>
            <a:ext cx="1210820" cy="307777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Laser femto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F2F7D8C-093E-4A05-B3A2-30F6BBB1A8E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3107" y="2887865"/>
            <a:ext cx="869062" cy="639699"/>
          </a:xfrm>
          <a:prstGeom prst="rect">
            <a:avLst/>
          </a:prstGeom>
        </p:spPr>
      </p:pic>
      <p:sp>
        <p:nvSpPr>
          <p:cNvPr id="51" name="Text Box 9">
            <a:extLst>
              <a:ext uri="{FF2B5EF4-FFF2-40B4-BE49-F238E27FC236}">
                <a16:creationId xmlns:a16="http://schemas.microsoft.com/office/drawing/2014/main" id="{0C15DD67-03DA-86A3-6F5A-9490C802B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3481" y="1373351"/>
            <a:ext cx="2070676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pPr>
              <a:spcBef>
                <a:spcPts val="0"/>
              </a:spcBef>
            </a:pP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Institut National de Métrologie (NMI)</a:t>
            </a:r>
          </a:p>
        </p:txBody>
      </p:sp>
      <p:sp>
        <p:nvSpPr>
          <p:cNvPr id="60" name="Text Box 9">
            <a:extLst>
              <a:ext uri="{FF2B5EF4-FFF2-40B4-BE49-F238E27FC236}">
                <a16:creationId xmlns:a16="http://schemas.microsoft.com/office/drawing/2014/main" id="{28667D11-3A58-9801-32E7-A82D8B0E7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7372" y="2300085"/>
            <a:ext cx="1131792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pPr>
              <a:spcBef>
                <a:spcPts val="0"/>
              </a:spcBef>
            </a:pP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Laboratoire d’étalonnage</a:t>
            </a:r>
          </a:p>
        </p:txBody>
      </p:sp>
      <p:sp>
        <p:nvSpPr>
          <p:cNvPr id="62" name="Text Box 9">
            <a:extLst>
              <a:ext uri="{FF2B5EF4-FFF2-40B4-BE49-F238E27FC236}">
                <a16:creationId xmlns:a16="http://schemas.microsoft.com/office/drawing/2014/main" id="{A245DFB5-2793-D39C-C1B0-558F39F1F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5954" y="3129913"/>
            <a:ext cx="1314628" cy="738664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pPr>
              <a:spcBef>
                <a:spcPts val="0"/>
              </a:spcBef>
            </a:pP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Système qualité interne ou utilisateur</a:t>
            </a: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DF7B6D38-5781-B219-5CDD-CA42C8E68D00}"/>
              </a:ext>
            </a:extLst>
          </p:cNvPr>
          <p:cNvSpPr/>
          <p:nvPr/>
        </p:nvSpPr>
        <p:spPr bwMode="auto">
          <a:xfrm>
            <a:off x="5815801" y="1745023"/>
            <a:ext cx="508336" cy="508336"/>
          </a:xfrm>
          <a:prstGeom prst="arc">
            <a:avLst>
              <a:gd name="adj1" fmla="val 8114238"/>
              <a:gd name="adj2" fmla="val 15213311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Arc 71">
            <a:extLst>
              <a:ext uri="{FF2B5EF4-FFF2-40B4-BE49-F238E27FC236}">
                <a16:creationId xmlns:a16="http://schemas.microsoft.com/office/drawing/2014/main" id="{547C36FB-F612-3350-7C99-2A6319121DCE}"/>
              </a:ext>
            </a:extLst>
          </p:cNvPr>
          <p:cNvSpPr/>
          <p:nvPr/>
        </p:nvSpPr>
        <p:spPr bwMode="auto">
          <a:xfrm>
            <a:off x="5619563" y="2533961"/>
            <a:ext cx="508336" cy="508336"/>
          </a:xfrm>
          <a:prstGeom prst="arc">
            <a:avLst>
              <a:gd name="adj1" fmla="val 8114238"/>
              <a:gd name="adj2" fmla="val 15213311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Arc 72">
            <a:extLst>
              <a:ext uri="{FF2B5EF4-FFF2-40B4-BE49-F238E27FC236}">
                <a16:creationId xmlns:a16="http://schemas.microsoft.com/office/drawing/2014/main" id="{F59FDE4C-E93E-B5A6-33B6-0DB5B23CCF24}"/>
              </a:ext>
            </a:extLst>
          </p:cNvPr>
          <p:cNvSpPr/>
          <p:nvPr/>
        </p:nvSpPr>
        <p:spPr bwMode="auto">
          <a:xfrm>
            <a:off x="5371262" y="3370341"/>
            <a:ext cx="508336" cy="508336"/>
          </a:xfrm>
          <a:prstGeom prst="arc">
            <a:avLst>
              <a:gd name="adj1" fmla="val 8114238"/>
              <a:gd name="adj2" fmla="val 15213311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74" name="Picture 2" descr="Mitutoyo – Pied À Coulisse 0-100mm/150mm/200mm, Micromètre Numérique,  Calibre De Mesure En Métal, 0.01mm - Étriers - AliExpress">
            <a:extLst>
              <a:ext uri="{FF2B5EF4-FFF2-40B4-BE49-F238E27FC236}">
                <a16:creationId xmlns:a16="http://schemas.microsoft.com/office/drawing/2014/main" id="{A1481838-D66E-F32D-CB08-B78A992881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8185509" y="3751590"/>
            <a:ext cx="958491" cy="86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Triangle 74">
            <a:extLst>
              <a:ext uri="{FF2B5EF4-FFF2-40B4-BE49-F238E27FC236}">
                <a16:creationId xmlns:a16="http://schemas.microsoft.com/office/drawing/2014/main" id="{EF62B4A2-A7E5-4614-2FF2-3D20F21FB0BE}"/>
              </a:ext>
            </a:extLst>
          </p:cNvPr>
          <p:cNvSpPr/>
          <p:nvPr/>
        </p:nvSpPr>
        <p:spPr>
          <a:xfrm>
            <a:off x="5205808" y="829686"/>
            <a:ext cx="2435302" cy="3796686"/>
          </a:xfrm>
          <a:prstGeom prst="triangle">
            <a:avLst/>
          </a:prstGeom>
          <a:solidFill>
            <a:schemeClr val="bg1">
              <a:alpha val="6127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Text Box 9">
            <a:extLst>
              <a:ext uri="{FF2B5EF4-FFF2-40B4-BE49-F238E27FC236}">
                <a16:creationId xmlns:a16="http://schemas.microsoft.com/office/drawing/2014/main" id="{DD004849-91F1-FDBE-91C9-0DD3759A0C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1280" y="2959867"/>
            <a:ext cx="1210820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Etalons de travail </a:t>
            </a:r>
          </a:p>
        </p:txBody>
      </p:sp>
      <p:sp>
        <p:nvSpPr>
          <p:cNvPr id="79" name="Text Box 9">
            <a:extLst>
              <a:ext uri="{FF2B5EF4-FFF2-40B4-BE49-F238E27FC236}">
                <a16:creationId xmlns:a16="http://schemas.microsoft.com/office/drawing/2014/main" id="{ED8CFE14-D1EA-9C9A-588F-43102F1D2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1280" y="3898439"/>
            <a:ext cx="1210820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Instrument de mesure</a:t>
            </a:r>
          </a:p>
        </p:txBody>
      </p:sp>
      <p:pic>
        <p:nvPicPr>
          <p:cNvPr id="80" name="Picture 2" descr="Le mètre | LNE, Laboratoire national de métrologie et d&amp;#39;essais">
            <a:extLst>
              <a:ext uri="{FF2B5EF4-FFF2-40B4-BE49-F238E27FC236}">
                <a16:creationId xmlns:a16="http://schemas.microsoft.com/office/drawing/2014/main" id="{699C596E-C814-BC4C-7AE1-8FE497F1A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1103" y="677041"/>
            <a:ext cx="723169" cy="108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4C2E594-4108-601C-3E08-520230A88B9D}"/>
              </a:ext>
            </a:extLst>
          </p:cNvPr>
          <p:cNvSpPr/>
          <p:nvPr/>
        </p:nvSpPr>
        <p:spPr>
          <a:xfrm>
            <a:off x="-11283" y="4847062"/>
            <a:ext cx="9142120" cy="296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25" name="Groupe 1024">
            <a:extLst>
              <a:ext uri="{FF2B5EF4-FFF2-40B4-BE49-F238E27FC236}">
                <a16:creationId xmlns:a16="http://schemas.microsoft.com/office/drawing/2014/main" id="{0AE340B3-84A0-9D60-710F-8DE821C7F764}"/>
              </a:ext>
            </a:extLst>
          </p:cNvPr>
          <p:cNvGrpSpPr/>
          <p:nvPr/>
        </p:nvGrpSpPr>
        <p:grpSpPr>
          <a:xfrm>
            <a:off x="320193" y="1213496"/>
            <a:ext cx="3895258" cy="3987832"/>
            <a:chOff x="320193" y="1213496"/>
            <a:chExt cx="3895258" cy="3987832"/>
          </a:xfrm>
        </p:grpSpPr>
        <p:pic>
          <p:nvPicPr>
            <p:cNvPr id="108" name="Picture 2" descr="Observatoire de Paris | PSL">
              <a:extLst>
                <a:ext uri="{FF2B5EF4-FFF2-40B4-BE49-F238E27FC236}">
                  <a16:creationId xmlns:a16="http://schemas.microsoft.com/office/drawing/2014/main" id="{DCBA5559-79FE-6D8F-337E-82183342CDD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961682" y="4322441"/>
              <a:ext cx="1253769" cy="8007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" name="Rectangle 4">
              <a:extLst>
                <a:ext uri="{FF2B5EF4-FFF2-40B4-BE49-F238E27FC236}">
                  <a16:creationId xmlns:a16="http://schemas.microsoft.com/office/drawing/2014/main" id="{94F9FE79-5AB5-63E8-D7B0-020C19CE500B}"/>
                </a:ext>
              </a:extLst>
            </p:cNvPr>
            <p:cNvSpPr/>
            <p:nvPr/>
          </p:nvSpPr>
          <p:spPr>
            <a:xfrm>
              <a:off x="2700204" y="4801218"/>
              <a:ext cx="1397053" cy="400110"/>
            </a:xfrm>
            <a:custGeom>
              <a:avLst/>
              <a:gdLst>
                <a:gd name="connsiteX0" fmla="*/ 0 w 4977245"/>
                <a:gd name="connsiteY0" fmla="*/ 0 h 3139321"/>
                <a:gd name="connsiteX1" fmla="*/ 4977245 w 4977245"/>
                <a:gd name="connsiteY1" fmla="*/ 0 h 3139321"/>
                <a:gd name="connsiteX2" fmla="*/ 4977245 w 4977245"/>
                <a:gd name="connsiteY2" fmla="*/ 3139321 h 3139321"/>
                <a:gd name="connsiteX3" fmla="*/ 0 w 4977245"/>
                <a:gd name="connsiteY3" fmla="*/ 3139321 h 3139321"/>
                <a:gd name="connsiteX4" fmla="*/ 0 w 4977245"/>
                <a:gd name="connsiteY4" fmla="*/ 0 h 3139321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10391 w 4977245"/>
                <a:gd name="connsiteY3" fmla="*/ 4178412 h 4178412"/>
                <a:gd name="connsiteX4" fmla="*/ 0 w 4977245"/>
                <a:gd name="connsiteY4" fmla="*/ 0 h 4178412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4291907 w 4977245"/>
                <a:gd name="connsiteY3" fmla="*/ 3270700 h 4178412"/>
                <a:gd name="connsiteX4" fmla="*/ 10391 w 4977245"/>
                <a:gd name="connsiteY4" fmla="*/ 4178412 h 4178412"/>
                <a:gd name="connsiteX5" fmla="*/ 0 w 4977245"/>
                <a:gd name="connsiteY5" fmla="*/ 0 h 4178412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4109027 w 4977245"/>
                <a:gd name="connsiteY3" fmla="*/ 4174940 h 4178412"/>
                <a:gd name="connsiteX4" fmla="*/ 10391 w 4977245"/>
                <a:gd name="connsiteY4" fmla="*/ 4178412 h 4178412"/>
                <a:gd name="connsiteX5" fmla="*/ 0 w 4977245"/>
                <a:gd name="connsiteY5" fmla="*/ 0 h 417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77245" h="4178412">
                  <a:moveTo>
                    <a:pt x="0" y="0"/>
                  </a:moveTo>
                  <a:lnTo>
                    <a:pt x="4977245" y="0"/>
                  </a:lnTo>
                  <a:lnTo>
                    <a:pt x="4977245" y="3139321"/>
                  </a:lnTo>
                  <a:lnTo>
                    <a:pt x="4109027" y="4174940"/>
                  </a:lnTo>
                  <a:lnTo>
                    <a:pt x="10391" y="4178412"/>
                  </a:lnTo>
                  <a:cubicBezTo>
                    <a:pt x="6927" y="2785608"/>
                    <a:pt x="3464" y="1392804"/>
                    <a:pt x="0" y="0"/>
                  </a:cubicBezTo>
                  <a:close/>
                </a:path>
              </a:pathLst>
            </a:custGeom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LNE-SYRTE</a:t>
              </a:r>
            </a:p>
          </p:txBody>
        </p:sp>
        <p:sp>
          <p:nvSpPr>
            <p:cNvPr id="115" name="Arc 114">
              <a:extLst>
                <a:ext uri="{FF2B5EF4-FFF2-40B4-BE49-F238E27FC236}">
                  <a16:creationId xmlns:a16="http://schemas.microsoft.com/office/drawing/2014/main" id="{46B9EFBD-72A3-54CB-F94A-025479D92D58}"/>
                </a:ext>
              </a:extLst>
            </p:cNvPr>
            <p:cNvSpPr/>
            <p:nvPr/>
          </p:nvSpPr>
          <p:spPr>
            <a:xfrm>
              <a:off x="320193" y="1213496"/>
              <a:ext cx="3485760" cy="3485758"/>
            </a:xfrm>
            <a:prstGeom prst="arc">
              <a:avLst>
                <a:gd name="adj1" fmla="val 1768800"/>
                <a:gd name="adj2" fmla="val 4687076"/>
              </a:avLst>
            </a:prstGeom>
            <a:ln w="889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529A6A9D-FA7A-B8DF-B0A7-FA4FA3EFEEF8}"/>
              </a:ext>
            </a:extLst>
          </p:cNvPr>
          <p:cNvGrpSpPr/>
          <p:nvPr/>
        </p:nvGrpSpPr>
        <p:grpSpPr>
          <a:xfrm rot="20700000">
            <a:off x="378475" y="1277950"/>
            <a:ext cx="3365977" cy="3367765"/>
            <a:chOff x="4528475" y="2374896"/>
            <a:chExt cx="3365977" cy="3367765"/>
          </a:xfrm>
        </p:grpSpPr>
        <p:sp>
          <p:nvSpPr>
            <p:cNvPr id="8" name="Arc plein 7">
              <a:extLst>
                <a:ext uri="{FF2B5EF4-FFF2-40B4-BE49-F238E27FC236}">
                  <a16:creationId xmlns:a16="http://schemas.microsoft.com/office/drawing/2014/main" id="{499BAF69-72E3-5F90-5194-E6D70C9E44CB}"/>
                </a:ext>
              </a:extLst>
            </p:cNvPr>
            <p:cNvSpPr>
              <a:spLocks noChangeAspect="1"/>
            </p:cNvSpPr>
            <p:nvPr/>
          </p:nvSpPr>
          <p:spPr>
            <a:xfrm rot="12632866">
              <a:off x="4528475" y="2374896"/>
              <a:ext cx="3365975" cy="3365974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3F278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9" name="Arc plein 8">
              <a:extLst>
                <a:ext uri="{FF2B5EF4-FFF2-40B4-BE49-F238E27FC236}">
                  <a16:creationId xmlns:a16="http://schemas.microsoft.com/office/drawing/2014/main" id="{98A9442F-8FFD-2B5A-6B24-AE4D6BD0073E}"/>
                </a:ext>
              </a:extLst>
            </p:cNvPr>
            <p:cNvSpPr>
              <a:spLocks noChangeAspect="1"/>
            </p:cNvSpPr>
            <p:nvPr/>
          </p:nvSpPr>
          <p:spPr>
            <a:xfrm rot="18780000">
              <a:off x="4528476" y="2374896"/>
              <a:ext cx="3365974" cy="3365975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EC64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0" name="Arc plein 9">
              <a:extLst>
                <a:ext uri="{FF2B5EF4-FFF2-40B4-BE49-F238E27FC236}">
                  <a16:creationId xmlns:a16="http://schemas.microsoft.com/office/drawing/2014/main" id="{1998EE5E-6E8C-B963-3D0E-70E6709E02A8}"/>
                </a:ext>
              </a:extLst>
            </p:cNvPr>
            <p:cNvSpPr>
              <a:spLocks noChangeAspect="1"/>
            </p:cNvSpPr>
            <p:nvPr/>
          </p:nvSpPr>
          <p:spPr>
            <a:xfrm rot="3319540">
              <a:off x="4528477" y="2374897"/>
              <a:ext cx="3365975" cy="3365974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61A83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593EF6EB-5704-0E24-5F36-95EF0E290871}"/>
                </a:ext>
              </a:extLst>
            </p:cNvPr>
            <p:cNvGrpSpPr/>
            <p:nvPr/>
          </p:nvGrpSpPr>
          <p:grpSpPr>
            <a:xfrm>
              <a:off x="4528475" y="2374896"/>
              <a:ext cx="3365975" cy="3367765"/>
              <a:chOff x="4528475" y="2374896"/>
              <a:chExt cx="3365975" cy="3367765"/>
            </a:xfrm>
          </p:grpSpPr>
          <p:sp>
            <p:nvSpPr>
              <p:cNvPr id="12" name="Arc plein 11">
                <a:extLst>
                  <a:ext uri="{FF2B5EF4-FFF2-40B4-BE49-F238E27FC236}">
                    <a16:creationId xmlns:a16="http://schemas.microsoft.com/office/drawing/2014/main" id="{E8637586-D6EE-F46C-6ACE-EEF7A1FFA1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5692866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0060A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3" name="Arc plein 12">
                <a:extLst>
                  <a:ext uri="{FF2B5EF4-FFF2-40B4-BE49-F238E27FC236}">
                    <a16:creationId xmlns:a16="http://schemas.microsoft.com/office/drawing/2014/main" id="{93052E32-432C-D024-20B0-03AF8306DA6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540000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F8A7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4" name="Arc plein 13">
                <a:extLst>
                  <a:ext uri="{FF2B5EF4-FFF2-40B4-BE49-F238E27FC236}">
                    <a16:creationId xmlns:a16="http://schemas.microsoft.com/office/drawing/2014/main" id="{A8D1F92A-F379-F517-C366-99EC0F36B49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40000">
                <a:off x="4528475" y="2374896"/>
                <a:ext cx="3365975" cy="3365974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CF0F2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1" name="Arc plein 20">
                <a:extLst>
                  <a:ext uri="{FF2B5EF4-FFF2-40B4-BE49-F238E27FC236}">
                    <a16:creationId xmlns:a16="http://schemas.microsoft.com/office/drawing/2014/main" id="{75036879-31D6-CB47-57B1-0CDE63EB2FC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6420000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AA37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F47FEFBA-3C79-76A0-C1E8-F58D006AAA2D}"/>
                  </a:ext>
                </a:extLst>
              </p:cNvPr>
              <p:cNvSpPr/>
              <p:nvPr/>
            </p:nvSpPr>
            <p:spPr>
              <a:xfrm rot="18000000">
                <a:off x="5213659" y="3062961"/>
                <a:ext cx="1993980" cy="1993981"/>
              </a:xfrm>
              <a:prstGeom prst="ellipse">
                <a:avLst/>
              </a:prstGeom>
              <a:solidFill>
                <a:srgbClr val="FFFFFF">
                  <a:alpha val="47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A108EDCA-BE90-A894-B92A-98AF8BB20787}"/>
                  </a:ext>
                </a:extLst>
              </p:cNvPr>
              <p:cNvSpPr txBox="1"/>
              <p:nvPr/>
            </p:nvSpPr>
            <p:spPr>
              <a:xfrm rot="15692866">
                <a:off x="4939630" y="3976300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19612E01-F2C2-86FA-2B13-2D0642DD6D4A}"/>
                  </a:ext>
                </a:extLst>
              </p:cNvPr>
              <p:cNvSpPr txBox="1"/>
              <p:nvPr/>
            </p:nvSpPr>
            <p:spPr>
              <a:xfrm rot="1832866">
                <a:off x="5318104" y="4564657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  <a:r>
                  <a:rPr kumimoji="0" lang="fr-FR" sz="2000" b="0" i="1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cd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CD5C9AC2-AD2D-00E0-ABF1-9506C72D6386}"/>
                  </a:ext>
                </a:extLst>
              </p:cNvPr>
              <p:cNvSpPr txBox="1"/>
              <p:nvPr/>
            </p:nvSpPr>
            <p:spPr>
              <a:xfrm rot="18780000">
                <a:off x="5134587" y="3298412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</a:t>
                </a:r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493C2C4C-86D2-4019-66CE-90ED1539461D}"/>
                  </a:ext>
                </a:extLst>
              </p:cNvPr>
              <p:cNvSpPr txBox="1"/>
              <p:nvPr/>
            </p:nvSpPr>
            <p:spPr>
              <a:xfrm rot="20340000">
                <a:off x="6029252" y="4623793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∆</a:t>
                </a:r>
                <a:r>
                  <a:rPr kumimoji="0" lang="fr-FR" sz="20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Symbol" pitchFamily="2" charset="2"/>
                    <a:cs typeface="Arial"/>
                  </a:rPr>
                  <a:t>n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5CA932B0-E78A-1416-49B2-9AED691C2123}"/>
                  </a:ext>
                </a:extLst>
              </p:cNvPr>
              <p:cNvSpPr txBox="1"/>
              <p:nvPr/>
            </p:nvSpPr>
            <p:spPr>
              <a:xfrm rot="240000">
                <a:off x="5791865" y="3039235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h</a:t>
                </a:r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A905D846-B7E5-C59A-E0AD-0591507DB745}"/>
                  </a:ext>
                </a:extLst>
              </p:cNvPr>
              <p:cNvSpPr txBox="1"/>
              <p:nvPr/>
            </p:nvSpPr>
            <p:spPr>
              <a:xfrm rot="17220000">
                <a:off x="6519717" y="4097462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N</a:t>
                </a:r>
                <a:r>
                  <a:rPr kumimoji="0" lang="fr-FR" sz="20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BED84F71-6698-EAF2-2294-6ED0149396FF}"/>
                  </a:ext>
                </a:extLst>
              </p:cNvPr>
              <p:cNvSpPr txBox="1"/>
              <p:nvPr/>
            </p:nvSpPr>
            <p:spPr>
              <a:xfrm rot="3319540">
                <a:off x="6409589" y="3390758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e</a:t>
                </a:r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E51E4E06-0C50-A83D-A84A-DE590E7D571E}"/>
                  </a:ext>
                </a:extLst>
              </p:cNvPr>
              <p:cNvSpPr txBox="1"/>
              <p:nvPr/>
            </p:nvSpPr>
            <p:spPr>
              <a:xfrm rot="15692866">
                <a:off x="4443456" y="3983712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6456EEA4-DD43-23D2-ACA9-6F02B4B2BF33}"/>
                  </a:ext>
                </a:extLst>
              </p:cNvPr>
              <p:cNvSpPr txBox="1"/>
              <p:nvPr/>
            </p:nvSpPr>
            <p:spPr>
              <a:xfrm rot="1832866">
                <a:off x="5067839" y="4917886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cd</a:t>
                </a:r>
              </a:p>
            </p:txBody>
          </p:sp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F676C001-2A11-D30D-78CE-0A071510DC36}"/>
                  </a:ext>
                </a:extLst>
              </p:cNvPr>
              <p:cNvSpPr txBox="1"/>
              <p:nvPr/>
            </p:nvSpPr>
            <p:spPr>
              <a:xfrm rot="18780000">
                <a:off x="4783527" y="2903044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</a:t>
                </a:r>
              </a:p>
            </p:txBody>
          </p:sp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4E0A8E5C-4C4D-D5F1-DE2E-8B5D65D25A6F}"/>
                  </a:ext>
                </a:extLst>
              </p:cNvPr>
              <p:cNvSpPr txBox="1"/>
              <p:nvPr/>
            </p:nvSpPr>
            <p:spPr>
              <a:xfrm rot="20340000">
                <a:off x="6198448" y="5016164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s</a:t>
                </a:r>
              </a:p>
            </p:txBody>
          </p:sp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E644AE33-6D63-9CBA-CCC4-7C518C251E25}"/>
                  </a:ext>
                </a:extLst>
              </p:cNvPr>
              <p:cNvSpPr txBox="1"/>
              <p:nvPr/>
            </p:nvSpPr>
            <p:spPr>
              <a:xfrm rot="240000">
                <a:off x="5830357" y="2494780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kg</a:t>
                </a:r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9C2E684A-AAC7-6F6B-BF41-9F921FF304A7}"/>
                  </a:ext>
                </a:extLst>
              </p:cNvPr>
              <p:cNvSpPr txBox="1"/>
              <p:nvPr/>
            </p:nvSpPr>
            <p:spPr>
              <a:xfrm rot="17220000">
                <a:off x="6981581" y="4182043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mol</a:t>
                </a:r>
              </a:p>
            </p:txBody>
          </p:sp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2F434C92-C2C7-ED16-38A7-FFA5C2F392C9}"/>
                  </a:ext>
                </a:extLst>
              </p:cNvPr>
              <p:cNvSpPr txBox="1"/>
              <p:nvPr/>
            </p:nvSpPr>
            <p:spPr>
              <a:xfrm rot="3319540">
                <a:off x="6810646" y="3057491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</a:t>
                </a:r>
              </a:p>
            </p:txBody>
          </p: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D0D0BD0-3ECA-0B01-190A-1938B4BB52A9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>
                <a:off x="5318328" y="2455681"/>
                <a:ext cx="1076248" cy="1372377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DAD56916-49BF-EF2F-4F9B-46AB91B3585B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>
                <a:off x="5153974" y="2978162"/>
                <a:ext cx="381833" cy="1626707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288C791-AACC-6496-0EAB-9BD294A87C2F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>
                <a:off x="4642232" y="4272440"/>
                <a:ext cx="1459549" cy="706243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957466C-D57A-822C-EBA8-AA23F9A5F3E8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V="1">
                <a:off x="5393540" y="4655158"/>
                <a:ext cx="1475380" cy="699626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74AD6B93-8F90-88EA-6643-ADA91E2C0150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V="1">
                <a:off x="6776992" y="4005795"/>
                <a:ext cx="338268" cy="1462835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CAF8430C-D10B-68E9-DE18-EB50C1A80224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 flipV="1">
                <a:off x="6680393" y="3280591"/>
                <a:ext cx="1009598" cy="1244722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57578267-053C-D159-F4B8-5B6EED7FB0F5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>
                <a:off x="5943728" y="3190864"/>
                <a:ext cx="1513470" cy="6888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pic>
            <p:nvPicPr>
              <p:cNvPr id="45" name="Picture 2" descr="Résultat de recherche d'images pour &quot;système international&quot;">
                <a:extLst>
                  <a:ext uri="{FF2B5EF4-FFF2-40B4-BE49-F238E27FC236}">
                    <a16:creationId xmlns:a16="http://schemas.microsoft.com/office/drawing/2014/main" id="{9D6EFE43-FBD2-AE04-231A-F863F42AA8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900000">
                <a:off x="5852492" y="3677867"/>
                <a:ext cx="697650" cy="7785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05" name="Rectangle 104">
            <a:extLst>
              <a:ext uri="{FF2B5EF4-FFF2-40B4-BE49-F238E27FC236}">
                <a16:creationId xmlns:a16="http://schemas.microsoft.com/office/drawing/2014/main" id="{E1F2C4BC-47E0-A4FE-225C-0FD0EDA2D13C}"/>
              </a:ext>
            </a:extLst>
          </p:cNvPr>
          <p:cNvSpPr/>
          <p:nvPr/>
        </p:nvSpPr>
        <p:spPr>
          <a:xfrm>
            <a:off x="228600" y="4850027"/>
            <a:ext cx="1967814" cy="293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27" name="Groupe 1026">
            <a:extLst>
              <a:ext uri="{FF2B5EF4-FFF2-40B4-BE49-F238E27FC236}">
                <a16:creationId xmlns:a16="http://schemas.microsoft.com/office/drawing/2014/main" id="{678B8B2B-1794-6276-C590-98A910D1C2D9}"/>
              </a:ext>
            </a:extLst>
          </p:cNvPr>
          <p:cNvGrpSpPr/>
          <p:nvPr/>
        </p:nvGrpSpPr>
        <p:grpSpPr>
          <a:xfrm>
            <a:off x="-73888" y="4283626"/>
            <a:ext cx="1397053" cy="923880"/>
            <a:chOff x="-73888" y="4283626"/>
            <a:chExt cx="1397053" cy="923880"/>
          </a:xfrm>
        </p:grpSpPr>
        <p:pic>
          <p:nvPicPr>
            <p:cNvPr id="111" name="Picture 6">
              <a:extLst>
                <a:ext uri="{FF2B5EF4-FFF2-40B4-BE49-F238E27FC236}">
                  <a16:creationId xmlns:a16="http://schemas.microsoft.com/office/drawing/2014/main" id="{CEA10BE2-DFDF-F860-E042-4867CB9891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154" y="4283626"/>
              <a:ext cx="690485" cy="5634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2" name="Rectangle 4">
              <a:extLst>
                <a:ext uri="{FF2B5EF4-FFF2-40B4-BE49-F238E27FC236}">
                  <a16:creationId xmlns:a16="http://schemas.microsoft.com/office/drawing/2014/main" id="{1FF0C3C0-2AF1-2569-D9D6-7CB3B439E5A9}"/>
                </a:ext>
              </a:extLst>
            </p:cNvPr>
            <p:cNvSpPr/>
            <p:nvPr/>
          </p:nvSpPr>
          <p:spPr>
            <a:xfrm>
              <a:off x="-73888" y="4807396"/>
              <a:ext cx="1397053" cy="400110"/>
            </a:xfrm>
            <a:custGeom>
              <a:avLst/>
              <a:gdLst>
                <a:gd name="connsiteX0" fmla="*/ 0 w 4977245"/>
                <a:gd name="connsiteY0" fmla="*/ 0 h 3139321"/>
                <a:gd name="connsiteX1" fmla="*/ 4977245 w 4977245"/>
                <a:gd name="connsiteY1" fmla="*/ 0 h 3139321"/>
                <a:gd name="connsiteX2" fmla="*/ 4977245 w 4977245"/>
                <a:gd name="connsiteY2" fmla="*/ 3139321 h 3139321"/>
                <a:gd name="connsiteX3" fmla="*/ 0 w 4977245"/>
                <a:gd name="connsiteY3" fmla="*/ 3139321 h 3139321"/>
                <a:gd name="connsiteX4" fmla="*/ 0 w 4977245"/>
                <a:gd name="connsiteY4" fmla="*/ 0 h 3139321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10391 w 4977245"/>
                <a:gd name="connsiteY3" fmla="*/ 4178412 h 4178412"/>
                <a:gd name="connsiteX4" fmla="*/ 0 w 4977245"/>
                <a:gd name="connsiteY4" fmla="*/ 0 h 4178412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4291907 w 4977245"/>
                <a:gd name="connsiteY3" fmla="*/ 3270700 h 4178412"/>
                <a:gd name="connsiteX4" fmla="*/ 10391 w 4977245"/>
                <a:gd name="connsiteY4" fmla="*/ 4178412 h 4178412"/>
                <a:gd name="connsiteX5" fmla="*/ 0 w 4977245"/>
                <a:gd name="connsiteY5" fmla="*/ 0 h 4178412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4109027 w 4977245"/>
                <a:gd name="connsiteY3" fmla="*/ 4174940 h 4178412"/>
                <a:gd name="connsiteX4" fmla="*/ 10391 w 4977245"/>
                <a:gd name="connsiteY4" fmla="*/ 4178412 h 4178412"/>
                <a:gd name="connsiteX5" fmla="*/ 0 w 4977245"/>
                <a:gd name="connsiteY5" fmla="*/ 0 h 417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77245" h="4178412">
                  <a:moveTo>
                    <a:pt x="0" y="0"/>
                  </a:moveTo>
                  <a:lnTo>
                    <a:pt x="4977245" y="0"/>
                  </a:lnTo>
                  <a:lnTo>
                    <a:pt x="4977245" y="3139321"/>
                  </a:lnTo>
                  <a:lnTo>
                    <a:pt x="4109027" y="4174940"/>
                  </a:lnTo>
                  <a:lnTo>
                    <a:pt x="10391" y="4178412"/>
                  </a:lnTo>
                  <a:cubicBezTo>
                    <a:pt x="6927" y="2785608"/>
                    <a:pt x="3464" y="1392804"/>
                    <a:pt x="0" y="0"/>
                  </a:cubicBezTo>
                  <a:close/>
                </a:path>
              </a:pathLst>
            </a:custGeom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LNE-LNHB</a:t>
              </a:r>
            </a:p>
          </p:txBody>
        </p:sp>
      </p:grpSp>
      <p:grpSp>
        <p:nvGrpSpPr>
          <p:cNvPr id="1032" name="Groupe 1031">
            <a:extLst>
              <a:ext uri="{FF2B5EF4-FFF2-40B4-BE49-F238E27FC236}">
                <a16:creationId xmlns:a16="http://schemas.microsoft.com/office/drawing/2014/main" id="{F954DF7C-E38B-814F-4463-89FFA2C7CB64}"/>
              </a:ext>
            </a:extLst>
          </p:cNvPr>
          <p:cNvGrpSpPr/>
          <p:nvPr/>
        </p:nvGrpSpPr>
        <p:grpSpPr>
          <a:xfrm>
            <a:off x="76676" y="694965"/>
            <a:ext cx="3723099" cy="4010467"/>
            <a:chOff x="76676" y="694965"/>
            <a:chExt cx="3723099" cy="4010467"/>
          </a:xfrm>
        </p:grpSpPr>
        <p:pic>
          <p:nvPicPr>
            <p:cNvPr id="110" name="Espace réservé du contenu 4" descr="Une image contenant clipart&#10;&#10;Description générée automatiquement">
              <a:extLst>
                <a:ext uri="{FF2B5EF4-FFF2-40B4-BE49-F238E27FC236}">
                  <a16:creationId xmlns:a16="http://schemas.microsoft.com/office/drawing/2014/main" id="{C7CF23AB-0C18-B51E-3185-FFB3313BA7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676" y="694965"/>
              <a:ext cx="1370881" cy="351137"/>
            </a:xfrm>
            <a:prstGeom prst="rect">
              <a:avLst/>
            </a:prstGeom>
          </p:spPr>
        </p:pic>
        <p:sp>
          <p:nvSpPr>
            <p:cNvPr id="116" name="Arc 115">
              <a:extLst>
                <a:ext uri="{FF2B5EF4-FFF2-40B4-BE49-F238E27FC236}">
                  <a16:creationId xmlns:a16="http://schemas.microsoft.com/office/drawing/2014/main" id="{1EE40FFF-2CF7-EB8F-A413-B9387FD37A34}"/>
                </a:ext>
              </a:extLst>
            </p:cNvPr>
            <p:cNvSpPr/>
            <p:nvPr/>
          </p:nvSpPr>
          <p:spPr>
            <a:xfrm>
              <a:off x="314015" y="1219674"/>
              <a:ext cx="3485760" cy="3485758"/>
            </a:xfrm>
            <a:prstGeom prst="arc">
              <a:avLst>
                <a:gd name="adj1" fmla="val 4857502"/>
                <a:gd name="adj2" fmla="val 15460680"/>
              </a:avLst>
            </a:prstGeom>
            <a:ln w="889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33" name="Groupe 1032">
            <a:extLst>
              <a:ext uri="{FF2B5EF4-FFF2-40B4-BE49-F238E27FC236}">
                <a16:creationId xmlns:a16="http://schemas.microsoft.com/office/drawing/2014/main" id="{257927C0-039F-D448-AE3D-49E98DBA3A3A}"/>
              </a:ext>
            </a:extLst>
          </p:cNvPr>
          <p:cNvGrpSpPr/>
          <p:nvPr/>
        </p:nvGrpSpPr>
        <p:grpSpPr>
          <a:xfrm>
            <a:off x="205667" y="1111326"/>
            <a:ext cx="3702456" cy="3702454"/>
            <a:chOff x="205667" y="1111326"/>
            <a:chExt cx="3702456" cy="3702454"/>
          </a:xfrm>
        </p:grpSpPr>
        <p:sp>
          <p:nvSpPr>
            <p:cNvPr id="118" name="Arc 117">
              <a:extLst>
                <a:ext uri="{FF2B5EF4-FFF2-40B4-BE49-F238E27FC236}">
                  <a16:creationId xmlns:a16="http://schemas.microsoft.com/office/drawing/2014/main" id="{F2A570C7-3828-5D77-3080-79A42188EFA4}"/>
                </a:ext>
              </a:extLst>
            </p:cNvPr>
            <p:cNvSpPr/>
            <p:nvPr/>
          </p:nvSpPr>
          <p:spPr>
            <a:xfrm>
              <a:off x="205667" y="1111326"/>
              <a:ext cx="3702456" cy="3702454"/>
            </a:xfrm>
            <a:prstGeom prst="arc">
              <a:avLst>
                <a:gd name="adj1" fmla="val 4867031"/>
                <a:gd name="adj2" fmla="val 15683963"/>
              </a:avLst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8CD59AD2-2E20-EA64-A28A-C0E77CDDD5AC}"/>
                </a:ext>
              </a:extLst>
            </p:cNvPr>
            <p:cNvCxnSpPr>
              <a:cxnSpLocks/>
            </p:cNvCxnSpPr>
            <p:nvPr/>
          </p:nvCxnSpPr>
          <p:spPr>
            <a:xfrm>
              <a:off x="1729707" y="1126931"/>
              <a:ext cx="33895" cy="160459"/>
            </a:xfrm>
            <a:prstGeom prst="line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4" name="Groupe 1033">
            <a:extLst>
              <a:ext uri="{FF2B5EF4-FFF2-40B4-BE49-F238E27FC236}">
                <a16:creationId xmlns:a16="http://schemas.microsoft.com/office/drawing/2014/main" id="{3A300015-99D7-91D6-70A9-4D5600233F0A}"/>
              </a:ext>
            </a:extLst>
          </p:cNvPr>
          <p:cNvGrpSpPr/>
          <p:nvPr/>
        </p:nvGrpSpPr>
        <p:grpSpPr>
          <a:xfrm>
            <a:off x="314015" y="849293"/>
            <a:ext cx="4088526" cy="3856139"/>
            <a:chOff x="314015" y="849293"/>
            <a:chExt cx="4088526" cy="3856139"/>
          </a:xfrm>
        </p:grpSpPr>
        <p:pic>
          <p:nvPicPr>
            <p:cNvPr id="109" name="Picture 394" descr="LNE">
              <a:extLst>
                <a:ext uri="{FF2B5EF4-FFF2-40B4-BE49-F238E27FC236}">
                  <a16:creationId xmlns:a16="http://schemas.microsoft.com/office/drawing/2014/main" id="{91591507-7F22-16B1-AD4A-6334618B775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761041" y="849293"/>
              <a:ext cx="1318190" cy="276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7" name="Arc 116">
              <a:extLst>
                <a:ext uri="{FF2B5EF4-FFF2-40B4-BE49-F238E27FC236}">
                  <a16:creationId xmlns:a16="http://schemas.microsoft.com/office/drawing/2014/main" id="{7F2DA786-1F6F-DACA-C51C-B27F51151BE6}"/>
                </a:ext>
              </a:extLst>
            </p:cNvPr>
            <p:cNvSpPr/>
            <p:nvPr/>
          </p:nvSpPr>
          <p:spPr>
            <a:xfrm>
              <a:off x="314015" y="1219674"/>
              <a:ext cx="3485760" cy="3485758"/>
            </a:xfrm>
            <a:prstGeom prst="arc">
              <a:avLst>
                <a:gd name="adj1" fmla="val 15525526"/>
                <a:gd name="adj2" fmla="val 1583002"/>
              </a:avLst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Rectangle 4">
              <a:extLst>
                <a:ext uri="{FF2B5EF4-FFF2-40B4-BE49-F238E27FC236}">
                  <a16:creationId xmlns:a16="http://schemas.microsoft.com/office/drawing/2014/main" id="{0A3BD0FC-BFC1-68C6-AFF2-3C698615B972}"/>
                </a:ext>
              </a:extLst>
            </p:cNvPr>
            <p:cNvSpPr/>
            <p:nvPr/>
          </p:nvSpPr>
          <p:spPr>
            <a:xfrm>
              <a:off x="3005488" y="1011597"/>
              <a:ext cx="1397053" cy="400110"/>
            </a:xfrm>
            <a:custGeom>
              <a:avLst/>
              <a:gdLst>
                <a:gd name="connsiteX0" fmla="*/ 0 w 4977245"/>
                <a:gd name="connsiteY0" fmla="*/ 0 h 3139321"/>
                <a:gd name="connsiteX1" fmla="*/ 4977245 w 4977245"/>
                <a:gd name="connsiteY1" fmla="*/ 0 h 3139321"/>
                <a:gd name="connsiteX2" fmla="*/ 4977245 w 4977245"/>
                <a:gd name="connsiteY2" fmla="*/ 3139321 h 3139321"/>
                <a:gd name="connsiteX3" fmla="*/ 0 w 4977245"/>
                <a:gd name="connsiteY3" fmla="*/ 3139321 h 3139321"/>
                <a:gd name="connsiteX4" fmla="*/ 0 w 4977245"/>
                <a:gd name="connsiteY4" fmla="*/ 0 h 3139321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10391 w 4977245"/>
                <a:gd name="connsiteY3" fmla="*/ 4178412 h 4178412"/>
                <a:gd name="connsiteX4" fmla="*/ 0 w 4977245"/>
                <a:gd name="connsiteY4" fmla="*/ 0 h 4178412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4291907 w 4977245"/>
                <a:gd name="connsiteY3" fmla="*/ 3270700 h 4178412"/>
                <a:gd name="connsiteX4" fmla="*/ 10391 w 4977245"/>
                <a:gd name="connsiteY4" fmla="*/ 4178412 h 4178412"/>
                <a:gd name="connsiteX5" fmla="*/ 0 w 4977245"/>
                <a:gd name="connsiteY5" fmla="*/ 0 h 4178412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4109027 w 4977245"/>
                <a:gd name="connsiteY3" fmla="*/ 4174940 h 4178412"/>
                <a:gd name="connsiteX4" fmla="*/ 10391 w 4977245"/>
                <a:gd name="connsiteY4" fmla="*/ 4178412 h 4178412"/>
                <a:gd name="connsiteX5" fmla="*/ 0 w 4977245"/>
                <a:gd name="connsiteY5" fmla="*/ 0 h 417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77245" h="4178412">
                  <a:moveTo>
                    <a:pt x="0" y="0"/>
                  </a:moveTo>
                  <a:lnTo>
                    <a:pt x="4977245" y="0"/>
                  </a:lnTo>
                  <a:lnTo>
                    <a:pt x="4977245" y="3139321"/>
                  </a:lnTo>
                  <a:lnTo>
                    <a:pt x="4109027" y="4174940"/>
                  </a:lnTo>
                  <a:lnTo>
                    <a:pt x="10391" y="4178412"/>
                  </a:lnTo>
                  <a:cubicBezTo>
                    <a:pt x="6927" y="2785608"/>
                    <a:pt x="3464" y="1392804"/>
                    <a:pt x="0" y="0"/>
                  </a:cubicBezTo>
                  <a:close/>
                </a:path>
              </a:pathLst>
            </a:custGeom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(DMSI)</a:t>
              </a: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97D34F4A-E4DD-49F1-93C6-61EE0E0F869C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Organisation de la métrologie française</a:t>
            </a:r>
          </a:p>
        </p:txBody>
      </p:sp>
      <p:sp>
        <p:nvSpPr>
          <p:cNvPr id="99" name="Forme libre 98">
            <a:extLst>
              <a:ext uri="{FF2B5EF4-FFF2-40B4-BE49-F238E27FC236}">
                <a16:creationId xmlns:a16="http://schemas.microsoft.com/office/drawing/2014/main" id="{17C673C7-DA17-81C2-B183-E40882DFFEC2}"/>
              </a:ext>
            </a:extLst>
          </p:cNvPr>
          <p:cNvSpPr/>
          <p:nvPr/>
        </p:nvSpPr>
        <p:spPr>
          <a:xfrm>
            <a:off x="5900351" y="988541"/>
            <a:ext cx="1031790" cy="1742302"/>
          </a:xfrm>
          <a:custGeom>
            <a:avLst/>
            <a:gdLst>
              <a:gd name="connsiteX0" fmla="*/ 0 w 1031790"/>
              <a:gd name="connsiteY0" fmla="*/ 1742302 h 1742302"/>
              <a:gd name="connsiteX1" fmla="*/ 1031790 w 1031790"/>
              <a:gd name="connsiteY1" fmla="*/ 1742302 h 1742302"/>
              <a:gd name="connsiteX2" fmla="*/ 518984 w 1031790"/>
              <a:gd name="connsiteY2" fmla="*/ 0 h 1742302"/>
              <a:gd name="connsiteX3" fmla="*/ 0 w 1031790"/>
              <a:gd name="connsiteY3" fmla="*/ 1742302 h 174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1790" h="1742302">
                <a:moveTo>
                  <a:pt x="0" y="1742302"/>
                </a:moveTo>
                <a:lnTo>
                  <a:pt x="1031790" y="1742302"/>
                </a:lnTo>
                <a:lnTo>
                  <a:pt x="518984" y="0"/>
                </a:lnTo>
                <a:lnTo>
                  <a:pt x="0" y="1742302"/>
                </a:lnTo>
                <a:close/>
              </a:path>
            </a:pathLst>
          </a:custGeom>
          <a:noFill/>
          <a:ln w="666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Text Box 9">
            <a:extLst>
              <a:ext uri="{FF2B5EF4-FFF2-40B4-BE49-F238E27FC236}">
                <a16:creationId xmlns:a16="http://schemas.microsoft.com/office/drawing/2014/main" id="{2238F9CE-17BC-D251-6EC6-511F7B58C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1280" y="2063762"/>
            <a:ext cx="1210820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Etalon secondaire</a:t>
            </a:r>
          </a:p>
        </p:txBody>
      </p:sp>
      <p:sp>
        <p:nvSpPr>
          <p:cNvPr id="76" name="Text Box 9">
            <a:extLst>
              <a:ext uri="{FF2B5EF4-FFF2-40B4-BE49-F238E27FC236}">
                <a16:creationId xmlns:a16="http://schemas.microsoft.com/office/drawing/2014/main" id="{03D58BB1-D9F7-8BF0-CA69-FF500D2EB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2427" y="1139583"/>
            <a:ext cx="1068530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Etalon national</a:t>
            </a:r>
          </a:p>
        </p:txBody>
      </p:sp>
      <p:grpSp>
        <p:nvGrpSpPr>
          <p:cNvPr id="1024" name="Groupe 1023">
            <a:extLst>
              <a:ext uri="{FF2B5EF4-FFF2-40B4-BE49-F238E27FC236}">
                <a16:creationId xmlns:a16="http://schemas.microsoft.com/office/drawing/2014/main" id="{F3751058-24C0-E7B8-6645-E779812FBAFE}"/>
              </a:ext>
            </a:extLst>
          </p:cNvPr>
          <p:cNvGrpSpPr/>
          <p:nvPr/>
        </p:nvGrpSpPr>
        <p:grpSpPr>
          <a:xfrm>
            <a:off x="4137940" y="672510"/>
            <a:ext cx="5006060" cy="4155852"/>
            <a:chOff x="4137940" y="622916"/>
            <a:chExt cx="5006060" cy="4155852"/>
          </a:xfrm>
        </p:grpSpPr>
        <p:sp>
          <p:nvSpPr>
            <p:cNvPr id="102" name="Forme libre 101">
              <a:extLst>
                <a:ext uri="{FF2B5EF4-FFF2-40B4-BE49-F238E27FC236}">
                  <a16:creationId xmlns:a16="http://schemas.microsoft.com/office/drawing/2014/main" id="{B8F5E852-9334-D9CF-9B07-D1EA8EC0D7FD}"/>
                </a:ext>
              </a:extLst>
            </p:cNvPr>
            <p:cNvSpPr/>
            <p:nvPr/>
          </p:nvSpPr>
          <p:spPr>
            <a:xfrm>
              <a:off x="4137940" y="622916"/>
              <a:ext cx="5006060" cy="4155852"/>
            </a:xfrm>
            <a:custGeom>
              <a:avLst/>
              <a:gdLst>
                <a:gd name="connsiteX0" fmla="*/ 5301049 w 5387546"/>
                <a:gd name="connsiteY0" fmla="*/ 0 h 4151870"/>
                <a:gd name="connsiteX1" fmla="*/ 0 w 5387546"/>
                <a:gd name="connsiteY1" fmla="*/ 0 h 4151870"/>
                <a:gd name="connsiteX2" fmla="*/ 685800 w 5387546"/>
                <a:gd name="connsiteY2" fmla="*/ 4145692 h 4151870"/>
                <a:gd name="connsiteX3" fmla="*/ 5387546 w 5387546"/>
                <a:gd name="connsiteY3" fmla="*/ 4151870 h 4151870"/>
                <a:gd name="connsiteX4" fmla="*/ 5301049 w 5387546"/>
                <a:gd name="connsiteY4" fmla="*/ 0 h 4151870"/>
                <a:gd name="connsiteX0" fmla="*/ 5301049 w 5387546"/>
                <a:gd name="connsiteY0" fmla="*/ 0 h 4154841"/>
                <a:gd name="connsiteX1" fmla="*/ 0 w 5387546"/>
                <a:gd name="connsiteY1" fmla="*/ 0 h 4154841"/>
                <a:gd name="connsiteX2" fmla="*/ 188982 w 5387546"/>
                <a:gd name="connsiteY2" fmla="*/ 4154841 h 4154841"/>
                <a:gd name="connsiteX3" fmla="*/ 5387546 w 5387546"/>
                <a:gd name="connsiteY3" fmla="*/ 4151870 h 4154841"/>
                <a:gd name="connsiteX4" fmla="*/ 5301049 w 5387546"/>
                <a:gd name="connsiteY4" fmla="*/ 0 h 4154841"/>
                <a:gd name="connsiteX0" fmla="*/ 5310603 w 5387546"/>
                <a:gd name="connsiteY0" fmla="*/ 0 h 4255482"/>
                <a:gd name="connsiteX1" fmla="*/ 0 w 5387546"/>
                <a:gd name="connsiteY1" fmla="*/ 100641 h 4255482"/>
                <a:gd name="connsiteX2" fmla="*/ 188982 w 5387546"/>
                <a:gd name="connsiteY2" fmla="*/ 4255482 h 4255482"/>
                <a:gd name="connsiteX3" fmla="*/ 5387546 w 5387546"/>
                <a:gd name="connsiteY3" fmla="*/ 4252511 h 4255482"/>
                <a:gd name="connsiteX4" fmla="*/ 5310603 w 5387546"/>
                <a:gd name="connsiteY4" fmla="*/ 0 h 4255482"/>
                <a:gd name="connsiteX0" fmla="*/ 5310603 w 5387546"/>
                <a:gd name="connsiteY0" fmla="*/ 0 h 4282929"/>
                <a:gd name="connsiteX1" fmla="*/ 0 w 5387546"/>
                <a:gd name="connsiteY1" fmla="*/ 128088 h 4282929"/>
                <a:gd name="connsiteX2" fmla="*/ 188982 w 5387546"/>
                <a:gd name="connsiteY2" fmla="*/ 4282929 h 4282929"/>
                <a:gd name="connsiteX3" fmla="*/ 5387546 w 5387546"/>
                <a:gd name="connsiteY3" fmla="*/ 4279958 h 4282929"/>
                <a:gd name="connsiteX4" fmla="*/ 5310603 w 5387546"/>
                <a:gd name="connsiteY4" fmla="*/ 0 h 428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7546" h="4282929">
                  <a:moveTo>
                    <a:pt x="5310603" y="0"/>
                  </a:moveTo>
                  <a:lnTo>
                    <a:pt x="0" y="128088"/>
                  </a:lnTo>
                  <a:lnTo>
                    <a:pt x="188982" y="4282929"/>
                  </a:lnTo>
                  <a:lnTo>
                    <a:pt x="5387546" y="4279958"/>
                  </a:lnTo>
                  <a:lnTo>
                    <a:pt x="5310603" y="0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101" name="Image 100">
              <a:extLst>
                <a:ext uri="{FF2B5EF4-FFF2-40B4-BE49-F238E27FC236}">
                  <a16:creationId xmlns:a16="http://schemas.microsoft.com/office/drawing/2014/main" id="{41767F12-AEFD-B8CA-2E4D-23BB14189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4353" y="2084300"/>
              <a:ext cx="1455620" cy="1204984"/>
            </a:xfrm>
            <a:prstGeom prst="rect">
              <a:avLst/>
            </a:prstGeom>
          </p:spPr>
        </p:pic>
        <p:sp>
          <p:nvSpPr>
            <p:cNvPr id="104" name="Flèche vers la droite 103">
              <a:extLst>
                <a:ext uri="{FF2B5EF4-FFF2-40B4-BE49-F238E27FC236}">
                  <a16:creationId xmlns:a16="http://schemas.microsoft.com/office/drawing/2014/main" id="{09608439-9CFD-2C38-70B2-96DAC55359FC}"/>
                </a:ext>
              </a:extLst>
            </p:cNvPr>
            <p:cNvSpPr/>
            <p:nvPr/>
          </p:nvSpPr>
          <p:spPr>
            <a:xfrm flipH="1">
              <a:off x="6441604" y="2507047"/>
              <a:ext cx="422652" cy="350546"/>
            </a:xfrm>
            <a:prstGeom prst="rightArrow">
              <a:avLst/>
            </a:prstGeom>
            <a:solidFill>
              <a:srgbClr val="013A7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076" name="Picture 4" descr="Le LNE modernise son image et dévoile sa nouvelle identité visuelle | LNE,  Laboratoire national de métrologie et d'essais">
              <a:extLst>
                <a:ext uri="{FF2B5EF4-FFF2-40B4-BE49-F238E27FC236}">
                  <a16:creationId xmlns:a16="http://schemas.microsoft.com/office/drawing/2014/main" id="{B4F5F841-9D81-96B0-9884-60A4C1711DD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66025" y="2118903"/>
              <a:ext cx="973850" cy="11762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" name="Flèche vers la droite 105">
              <a:extLst>
                <a:ext uri="{FF2B5EF4-FFF2-40B4-BE49-F238E27FC236}">
                  <a16:creationId xmlns:a16="http://schemas.microsoft.com/office/drawing/2014/main" id="{15E2232C-C8C9-6BC1-DDBE-44D4178BE406}"/>
                </a:ext>
              </a:extLst>
            </p:cNvPr>
            <p:cNvSpPr/>
            <p:nvPr/>
          </p:nvSpPr>
          <p:spPr>
            <a:xfrm flipH="1">
              <a:off x="4594269" y="2507047"/>
              <a:ext cx="422652" cy="350546"/>
            </a:xfrm>
            <a:prstGeom prst="rightArrow">
              <a:avLst/>
            </a:prstGeom>
            <a:solidFill>
              <a:srgbClr val="013A7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5" name="Rectangle 4">
              <a:extLst>
                <a:ext uri="{FF2B5EF4-FFF2-40B4-BE49-F238E27FC236}">
                  <a16:creationId xmlns:a16="http://schemas.microsoft.com/office/drawing/2014/main" id="{E1A8C1E2-AA38-06AB-9717-803CC75B210F}"/>
                </a:ext>
              </a:extLst>
            </p:cNvPr>
            <p:cNvSpPr/>
            <p:nvPr/>
          </p:nvSpPr>
          <p:spPr>
            <a:xfrm>
              <a:off x="5098151" y="3230362"/>
              <a:ext cx="1397053" cy="400110"/>
            </a:xfrm>
            <a:custGeom>
              <a:avLst/>
              <a:gdLst>
                <a:gd name="connsiteX0" fmla="*/ 0 w 4977245"/>
                <a:gd name="connsiteY0" fmla="*/ 0 h 3139321"/>
                <a:gd name="connsiteX1" fmla="*/ 4977245 w 4977245"/>
                <a:gd name="connsiteY1" fmla="*/ 0 h 3139321"/>
                <a:gd name="connsiteX2" fmla="*/ 4977245 w 4977245"/>
                <a:gd name="connsiteY2" fmla="*/ 3139321 h 3139321"/>
                <a:gd name="connsiteX3" fmla="*/ 0 w 4977245"/>
                <a:gd name="connsiteY3" fmla="*/ 3139321 h 3139321"/>
                <a:gd name="connsiteX4" fmla="*/ 0 w 4977245"/>
                <a:gd name="connsiteY4" fmla="*/ 0 h 3139321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10391 w 4977245"/>
                <a:gd name="connsiteY3" fmla="*/ 4178412 h 4178412"/>
                <a:gd name="connsiteX4" fmla="*/ 0 w 4977245"/>
                <a:gd name="connsiteY4" fmla="*/ 0 h 4178412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4291907 w 4977245"/>
                <a:gd name="connsiteY3" fmla="*/ 3270700 h 4178412"/>
                <a:gd name="connsiteX4" fmla="*/ 10391 w 4977245"/>
                <a:gd name="connsiteY4" fmla="*/ 4178412 h 4178412"/>
                <a:gd name="connsiteX5" fmla="*/ 0 w 4977245"/>
                <a:gd name="connsiteY5" fmla="*/ 0 h 4178412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4109027 w 4977245"/>
                <a:gd name="connsiteY3" fmla="*/ 4174940 h 4178412"/>
                <a:gd name="connsiteX4" fmla="*/ 10391 w 4977245"/>
                <a:gd name="connsiteY4" fmla="*/ 4178412 h 4178412"/>
                <a:gd name="connsiteX5" fmla="*/ 0 w 4977245"/>
                <a:gd name="connsiteY5" fmla="*/ 0 h 417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77245" h="4178412">
                  <a:moveTo>
                    <a:pt x="0" y="0"/>
                  </a:moveTo>
                  <a:lnTo>
                    <a:pt x="4977245" y="0"/>
                  </a:lnTo>
                  <a:lnTo>
                    <a:pt x="4977245" y="3139321"/>
                  </a:lnTo>
                  <a:lnTo>
                    <a:pt x="4109027" y="4174940"/>
                  </a:lnTo>
                  <a:lnTo>
                    <a:pt x="10391" y="4178412"/>
                  </a:lnTo>
                  <a:cubicBezTo>
                    <a:pt x="6927" y="2785608"/>
                    <a:pt x="3464" y="1392804"/>
                    <a:pt x="0" y="0"/>
                  </a:cubicBezTo>
                  <a:close/>
                </a:path>
              </a:pathLst>
            </a:custGeom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(DRST)</a:t>
              </a:r>
            </a:p>
          </p:txBody>
        </p:sp>
        <p:sp>
          <p:nvSpPr>
            <p:cNvPr id="126" name="Rectangle 4">
              <a:extLst>
                <a:ext uri="{FF2B5EF4-FFF2-40B4-BE49-F238E27FC236}">
                  <a16:creationId xmlns:a16="http://schemas.microsoft.com/office/drawing/2014/main" id="{981CC21E-F387-7E9E-EDEC-055A098CFD35}"/>
                </a:ext>
              </a:extLst>
            </p:cNvPr>
            <p:cNvSpPr/>
            <p:nvPr/>
          </p:nvSpPr>
          <p:spPr>
            <a:xfrm>
              <a:off x="5609053" y="1191039"/>
              <a:ext cx="1650336" cy="400110"/>
            </a:xfrm>
            <a:custGeom>
              <a:avLst/>
              <a:gdLst>
                <a:gd name="connsiteX0" fmla="*/ 0 w 4977245"/>
                <a:gd name="connsiteY0" fmla="*/ 0 h 3139321"/>
                <a:gd name="connsiteX1" fmla="*/ 4977245 w 4977245"/>
                <a:gd name="connsiteY1" fmla="*/ 0 h 3139321"/>
                <a:gd name="connsiteX2" fmla="*/ 4977245 w 4977245"/>
                <a:gd name="connsiteY2" fmla="*/ 3139321 h 3139321"/>
                <a:gd name="connsiteX3" fmla="*/ 0 w 4977245"/>
                <a:gd name="connsiteY3" fmla="*/ 3139321 h 3139321"/>
                <a:gd name="connsiteX4" fmla="*/ 0 w 4977245"/>
                <a:gd name="connsiteY4" fmla="*/ 0 h 3139321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10391 w 4977245"/>
                <a:gd name="connsiteY3" fmla="*/ 4178412 h 4178412"/>
                <a:gd name="connsiteX4" fmla="*/ 0 w 4977245"/>
                <a:gd name="connsiteY4" fmla="*/ 0 h 4178412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4291907 w 4977245"/>
                <a:gd name="connsiteY3" fmla="*/ 3270700 h 4178412"/>
                <a:gd name="connsiteX4" fmla="*/ 10391 w 4977245"/>
                <a:gd name="connsiteY4" fmla="*/ 4178412 h 4178412"/>
                <a:gd name="connsiteX5" fmla="*/ 0 w 4977245"/>
                <a:gd name="connsiteY5" fmla="*/ 0 h 4178412"/>
                <a:gd name="connsiteX0" fmla="*/ 0 w 4977245"/>
                <a:gd name="connsiteY0" fmla="*/ 0 h 4178412"/>
                <a:gd name="connsiteX1" fmla="*/ 4977245 w 4977245"/>
                <a:gd name="connsiteY1" fmla="*/ 0 h 4178412"/>
                <a:gd name="connsiteX2" fmla="*/ 4977245 w 4977245"/>
                <a:gd name="connsiteY2" fmla="*/ 3139321 h 4178412"/>
                <a:gd name="connsiteX3" fmla="*/ 4109027 w 4977245"/>
                <a:gd name="connsiteY3" fmla="*/ 4174940 h 4178412"/>
                <a:gd name="connsiteX4" fmla="*/ 10391 w 4977245"/>
                <a:gd name="connsiteY4" fmla="*/ 4178412 h 4178412"/>
                <a:gd name="connsiteX5" fmla="*/ 0 w 4977245"/>
                <a:gd name="connsiteY5" fmla="*/ 0 h 417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77245" h="4178412">
                  <a:moveTo>
                    <a:pt x="0" y="0"/>
                  </a:moveTo>
                  <a:lnTo>
                    <a:pt x="4977245" y="0"/>
                  </a:lnTo>
                  <a:lnTo>
                    <a:pt x="4977245" y="3139321"/>
                  </a:lnTo>
                  <a:lnTo>
                    <a:pt x="4109027" y="4174940"/>
                  </a:lnTo>
                  <a:lnTo>
                    <a:pt x="10391" y="4178412"/>
                  </a:lnTo>
                  <a:cubicBezTo>
                    <a:pt x="6927" y="2785608"/>
                    <a:pt x="3464" y="1392804"/>
                    <a:pt x="0" y="0"/>
                  </a:cubicBezTo>
                  <a:close/>
                </a:path>
              </a:pathLst>
            </a:custGeom>
          </p:spPr>
          <p:txBody>
            <a:bodyPr wrap="square">
              <a:spAutoFit/>
            </a:bodyPr>
            <a:lstStyle/>
            <a:p>
              <a:pPr algn="ctr"/>
              <a:r>
                <a:rPr lang="fr-FR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Depuis 2005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694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3F664A0-EF90-2E0C-7ED9-440E300C1E03}"/>
              </a:ext>
            </a:extLst>
          </p:cNvPr>
          <p:cNvSpPr/>
          <p:nvPr/>
        </p:nvSpPr>
        <p:spPr>
          <a:xfrm>
            <a:off x="-11283" y="4847062"/>
            <a:ext cx="9142120" cy="296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8" name="Picture 2" descr="Observatoire de Paris | PSL">
            <a:extLst>
              <a:ext uri="{FF2B5EF4-FFF2-40B4-BE49-F238E27FC236}">
                <a16:creationId xmlns:a16="http://schemas.microsoft.com/office/drawing/2014/main" id="{DCBA5559-79FE-6D8F-337E-82183342CD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61682" y="4322441"/>
            <a:ext cx="1253769" cy="80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terféromètre de précision avec laser, set complet / Interférométrie /  Physique | Matériel scientifique CONATEX">
            <a:extLst>
              <a:ext uri="{FF2B5EF4-FFF2-40B4-BE49-F238E27FC236}">
                <a16:creationId xmlns:a16="http://schemas.microsoft.com/office/drawing/2014/main" id="{517D9FE4-2035-02C5-9480-CCEF81CB3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5531" y="1821115"/>
            <a:ext cx="1095306" cy="109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529A6A9D-FA7A-B8DF-B0A7-FA4FA3EFEEF8}"/>
              </a:ext>
            </a:extLst>
          </p:cNvPr>
          <p:cNvGrpSpPr/>
          <p:nvPr/>
        </p:nvGrpSpPr>
        <p:grpSpPr>
          <a:xfrm rot="20700000">
            <a:off x="378475" y="1277950"/>
            <a:ext cx="3365977" cy="3367765"/>
            <a:chOff x="4528475" y="2374896"/>
            <a:chExt cx="3365977" cy="3367765"/>
          </a:xfrm>
        </p:grpSpPr>
        <p:sp>
          <p:nvSpPr>
            <p:cNvPr id="8" name="Arc plein 7">
              <a:extLst>
                <a:ext uri="{FF2B5EF4-FFF2-40B4-BE49-F238E27FC236}">
                  <a16:creationId xmlns:a16="http://schemas.microsoft.com/office/drawing/2014/main" id="{499BAF69-72E3-5F90-5194-E6D70C9E44CB}"/>
                </a:ext>
              </a:extLst>
            </p:cNvPr>
            <p:cNvSpPr>
              <a:spLocks noChangeAspect="1"/>
            </p:cNvSpPr>
            <p:nvPr/>
          </p:nvSpPr>
          <p:spPr>
            <a:xfrm rot="12632866">
              <a:off x="4528475" y="2374896"/>
              <a:ext cx="3365975" cy="3365974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3F278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9" name="Arc plein 8">
              <a:extLst>
                <a:ext uri="{FF2B5EF4-FFF2-40B4-BE49-F238E27FC236}">
                  <a16:creationId xmlns:a16="http://schemas.microsoft.com/office/drawing/2014/main" id="{98A9442F-8FFD-2B5A-6B24-AE4D6BD0073E}"/>
                </a:ext>
              </a:extLst>
            </p:cNvPr>
            <p:cNvSpPr>
              <a:spLocks noChangeAspect="1"/>
            </p:cNvSpPr>
            <p:nvPr/>
          </p:nvSpPr>
          <p:spPr>
            <a:xfrm rot="18780000">
              <a:off x="4528476" y="2374896"/>
              <a:ext cx="3365974" cy="3365975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EC642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0" name="Arc plein 9">
              <a:extLst>
                <a:ext uri="{FF2B5EF4-FFF2-40B4-BE49-F238E27FC236}">
                  <a16:creationId xmlns:a16="http://schemas.microsoft.com/office/drawing/2014/main" id="{1998EE5E-6E8C-B963-3D0E-70E6709E02A8}"/>
                </a:ext>
              </a:extLst>
            </p:cNvPr>
            <p:cNvSpPr>
              <a:spLocks noChangeAspect="1"/>
            </p:cNvSpPr>
            <p:nvPr/>
          </p:nvSpPr>
          <p:spPr>
            <a:xfrm rot="3319540">
              <a:off x="4528477" y="2374897"/>
              <a:ext cx="3365975" cy="3365974"/>
            </a:xfrm>
            <a:prstGeom prst="blockArc">
              <a:avLst>
                <a:gd name="adj1" fmla="val 14722154"/>
                <a:gd name="adj2" fmla="val 17661724"/>
                <a:gd name="adj3" fmla="val 31980"/>
              </a:avLst>
            </a:prstGeom>
            <a:solidFill>
              <a:srgbClr val="61A83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593EF6EB-5704-0E24-5F36-95EF0E290871}"/>
                </a:ext>
              </a:extLst>
            </p:cNvPr>
            <p:cNvGrpSpPr/>
            <p:nvPr/>
          </p:nvGrpSpPr>
          <p:grpSpPr>
            <a:xfrm>
              <a:off x="4528475" y="2374896"/>
              <a:ext cx="3365975" cy="3367765"/>
              <a:chOff x="4528475" y="2374896"/>
              <a:chExt cx="3365975" cy="3367765"/>
            </a:xfrm>
          </p:grpSpPr>
          <p:sp>
            <p:nvSpPr>
              <p:cNvPr id="12" name="Arc plein 11">
                <a:extLst>
                  <a:ext uri="{FF2B5EF4-FFF2-40B4-BE49-F238E27FC236}">
                    <a16:creationId xmlns:a16="http://schemas.microsoft.com/office/drawing/2014/main" id="{E8637586-D6EE-F46C-6ACE-EEF7A1FFA1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5692866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0060A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3" name="Arc plein 12">
                <a:extLst>
                  <a:ext uri="{FF2B5EF4-FFF2-40B4-BE49-F238E27FC236}">
                    <a16:creationId xmlns:a16="http://schemas.microsoft.com/office/drawing/2014/main" id="{93052E32-432C-D024-20B0-03AF8306DA6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540000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F8A7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4" name="Arc plein 13">
                <a:extLst>
                  <a:ext uri="{FF2B5EF4-FFF2-40B4-BE49-F238E27FC236}">
                    <a16:creationId xmlns:a16="http://schemas.microsoft.com/office/drawing/2014/main" id="{A8D1F92A-F379-F517-C366-99EC0F36B49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40000">
                <a:off x="4528475" y="2374896"/>
                <a:ext cx="3365975" cy="3365974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CF0F2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1" name="Arc plein 20">
                <a:extLst>
                  <a:ext uri="{FF2B5EF4-FFF2-40B4-BE49-F238E27FC236}">
                    <a16:creationId xmlns:a16="http://schemas.microsoft.com/office/drawing/2014/main" id="{75036879-31D6-CB47-57B1-0CDE63EB2FC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6420000">
                <a:off x="4528476" y="2374896"/>
                <a:ext cx="3365974" cy="3365975"/>
              </a:xfrm>
              <a:prstGeom prst="blockArc">
                <a:avLst>
                  <a:gd name="adj1" fmla="val 14722154"/>
                  <a:gd name="adj2" fmla="val 17661724"/>
                  <a:gd name="adj3" fmla="val 31980"/>
                </a:avLst>
              </a:prstGeom>
              <a:solidFill>
                <a:srgbClr val="AA37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F47FEFBA-3C79-76A0-C1E8-F58D006AAA2D}"/>
                  </a:ext>
                </a:extLst>
              </p:cNvPr>
              <p:cNvSpPr/>
              <p:nvPr/>
            </p:nvSpPr>
            <p:spPr>
              <a:xfrm rot="18000000">
                <a:off x="5213659" y="3062961"/>
                <a:ext cx="1993980" cy="1993981"/>
              </a:xfrm>
              <a:prstGeom prst="ellipse">
                <a:avLst/>
              </a:prstGeom>
              <a:solidFill>
                <a:srgbClr val="FFFFFF">
                  <a:alpha val="47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A108EDCA-BE90-A894-B92A-98AF8BB20787}"/>
                  </a:ext>
                </a:extLst>
              </p:cNvPr>
              <p:cNvSpPr txBox="1"/>
              <p:nvPr/>
            </p:nvSpPr>
            <p:spPr>
              <a:xfrm rot="15692866">
                <a:off x="4939630" y="3976300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19612E01-F2C2-86FA-2B13-2D0642DD6D4A}"/>
                  </a:ext>
                </a:extLst>
              </p:cNvPr>
              <p:cNvSpPr txBox="1"/>
              <p:nvPr/>
            </p:nvSpPr>
            <p:spPr>
              <a:xfrm rot="1832866">
                <a:off x="5318104" y="4564657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  <a:r>
                  <a:rPr kumimoji="0" lang="fr-FR" sz="2000" b="0" i="1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cd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CD5C9AC2-AD2D-00E0-ABF1-9506C72D6386}"/>
                  </a:ext>
                </a:extLst>
              </p:cNvPr>
              <p:cNvSpPr txBox="1"/>
              <p:nvPr/>
            </p:nvSpPr>
            <p:spPr>
              <a:xfrm rot="18780000">
                <a:off x="5134587" y="3298412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</a:t>
                </a:r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493C2C4C-86D2-4019-66CE-90ED1539461D}"/>
                  </a:ext>
                </a:extLst>
              </p:cNvPr>
              <p:cNvSpPr txBox="1"/>
              <p:nvPr/>
            </p:nvSpPr>
            <p:spPr>
              <a:xfrm rot="20340000">
                <a:off x="6029252" y="4623793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∆</a:t>
                </a:r>
                <a:r>
                  <a:rPr kumimoji="0" lang="fr-FR" sz="20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Symbol" pitchFamily="2" charset="2"/>
                    <a:cs typeface="Arial"/>
                  </a:rPr>
                  <a:t>n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5CA932B0-E78A-1416-49B2-9AED691C2123}"/>
                  </a:ext>
                </a:extLst>
              </p:cNvPr>
              <p:cNvSpPr txBox="1"/>
              <p:nvPr/>
            </p:nvSpPr>
            <p:spPr>
              <a:xfrm rot="240000">
                <a:off x="5791865" y="3039235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h</a:t>
                </a:r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A905D846-B7E5-C59A-E0AD-0591507DB745}"/>
                  </a:ext>
                </a:extLst>
              </p:cNvPr>
              <p:cNvSpPr txBox="1"/>
              <p:nvPr/>
            </p:nvSpPr>
            <p:spPr>
              <a:xfrm rot="17220000">
                <a:off x="6519717" y="4097462"/>
                <a:ext cx="9530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N</a:t>
                </a:r>
                <a:r>
                  <a:rPr kumimoji="0" lang="fr-FR" sz="20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</a:t>
                </a:r>
                <a:endParaRPr kumimoji="0" lang="fr-FR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BED84F71-6698-EAF2-2294-6ED0149396FF}"/>
                  </a:ext>
                </a:extLst>
              </p:cNvPr>
              <p:cNvSpPr txBox="1"/>
              <p:nvPr/>
            </p:nvSpPr>
            <p:spPr>
              <a:xfrm rot="3319540">
                <a:off x="6409589" y="3390758"/>
                <a:ext cx="9530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e</a:t>
                </a:r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E51E4E06-0C50-A83D-A84A-DE590E7D571E}"/>
                  </a:ext>
                </a:extLst>
              </p:cNvPr>
              <p:cNvSpPr txBox="1"/>
              <p:nvPr/>
            </p:nvSpPr>
            <p:spPr>
              <a:xfrm rot="15692866">
                <a:off x="4443456" y="3983712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6456EEA4-DD43-23D2-ACA9-6F02B4B2BF33}"/>
                  </a:ext>
                </a:extLst>
              </p:cNvPr>
              <p:cNvSpPr txBox="1"/>
              <p:nvPr/>
            </p:nvSpPr>
            <p:spPr>
              <a:xfrm rot="1832866">
                <a:off x="5067839" y="4917886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cd</a:t>
                </a:r>
              </a:p>
            </p:txBody>
          </p:sp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F676C001-2A11-D30D-78CE-0A071510DC36}"/>
                  </a:ext>
                </a:extLst>
              </p:cNvPr>
              <p:cNvSpPr txBox="1"/>
              <p:nvPr/>
            </p:nvSpPr>
            <p:spPr>
              <a:xfrm rot="18780000">
                <a:off x="4783527" y="2903044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</a:t>
                </a:r>
              </a:p>
            </p:txBody>
          </p:sp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4E0A8E5C-4C4D-D5F1-DE2E-8B5D65D25A6F}"/>
                  </a:ext>
                </a:extLst>
              </p:cNvPr>
              <p:cNvSpPr txBox="1"/>
              <p:nvPr/>
            </p:nvSpPr>
            <p:spPr>
              <a:xfrm rot="20340000">
                <a:off x="6198448" y="5016164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s</a:t>
                </a:r>
              </a:p>
            </p:txBody>
          </p:sp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E644AE33-6D63-9CBA-CCC4-7C518C251E25}"/>
                  </a:ext>
                </a:extLst>
              </p:cNvPr>
              <p:cNvSpPr txBox="1"/>
              <p:nvPr/>
            </p:nvSpPr>
            <p:spPr>
              <a:xfrm rot="240000">
                <a:off x="5830357" y="2494780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kg</a:t>
                </a:r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9C2E684A-AAC7-6F6B-BF41-9F921FF304A7}"/>
                  </a:ext>
                </a:extLst>
              </p:cNvPr>
              <p:cNvSpPr txBox="1"/>
              <p:nvPr/>
            </p:nvSpPr>
            <p:spPr>
              <a:xfrm rot="17220000">
                <a:off x="6981581" y="4182043"/>
                <a:ext cx="953097" cy="523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mol</a:t>
                </a:r>
              </a:p>
            </p:txBody>
          </p:sp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2F434C92-C2C7-ED16-38A7-FFA5C2F392C9}"/>
                  </a:ext>
                </a:extLst>
              </p:cNvPr>
              <p:cNvSpPr txBox="1"/>
              <p:nvPr/>
            </p:nvSpPr>
            <p:spPr>
              <a:xfrm rot="3319540">
                <a:off x="6810646" y="3057491"/>
                <a:ext cx="95309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</a:t>
                </a:r>
              </a:p>
            </p:txBody>
          </p: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D0D0BD0-3ECA-0B01-190A-1938B4BB52A9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>
                <a:off x="5318328" y="2455681"/>
                <a:ext cx="1076248" cy="1372377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DAD56916-49BF-EF2F-4F9B-46AB91B3585B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>
                <a:off x="5153974" y="2978162"/>
                <a:ext cx="381833" cy="1626707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F288C791-AACC-6496-0EAB-9BD294A87C2F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>
                <a:off x="4642232" y="4272440"/>
                <a:ext cx="1459549" cy="706243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957466C-D57A-822C-EBA8-AA23F9A5F3E8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V="1">
                <a:off x="5393540" y="4655158"/>
                <a:ext cx="1475380" cy="699626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74AD6B93-8F90-88EA-6643-ADA91E2C0150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V="1">
                <a:off x="6776992" y="4005795"/>
                <a:ext cx="338268" cy="1462835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CAF8430C-D10B-68E9-DE18-EB50C1A80224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 flipV="1">
                <a:off x="6680393" y="3280591"/>
                <a:ext cx="1009598" cy="1244722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57578267-053C-D159-F4B8-5B6EED7FB0F5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0" flipH="1">
                <a:off x="5943728" y="3190864"/>
                <a:ext cx="1513470" cy="6888"/>
              </a:xfrm>
              <a:prstGeom prst="line">
                <a:avLst/>
              </a:prstGeom>
              <a:noFill/>
              <a:ln w="3492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</p:cxnSp>
          <p:pic>
            <p:nvPicPr>
              <p:cNvPr id="45" name="Picture 2" descr="Résultat de recherche d'images pour &quot;système international&quot;">
                <a:extLst>
                  <a:ext uri="{FF2B5EF4-FFF2-40B4-BE49-F238E27FC236}">
                    <a16:creationId xmlns:a16="http://schemas.microsoft.com/office/drawing/2014/main" id="{9D6EFE43-FBD2-AE04-231A-F863F42AA8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900000">
                <a:off x="5852492" y="3677867"/>
                <a:ext cx="697650" cy="7785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CE7853E7-B627-3F43-6DC0-15F65AD5EF13}"/>
              </a:ext>
            </a:extLst>
          </p:cNvPr>
          <p:cNvGrpSpPr/>
          <p:nvPr/>
        </p:nvGrpSpPr>
        <p:grpSpPr>
          <a:xfrm>
            <a:off x="5303199" y="983451"/>
            <a:ext cx="2232983" cy="3564796"/>
            <a:chOff x="1960602" y="1343536"/>
            <a:chExt cx="2890001" cy="4613677"/>
          </a:xfrm>
        </p:grpSpPr>
        <p:sp>
          <p:nvSpPr>
            <p:cNvPr id="47" name="Trapèze 46">
              <a:extLst>
                <a:ext uri="{FF2B5EF4-FFF2-40B4-BE49-F238E27FC236}">
                  <a16:creationId xmlns:a16="http://schemas.microsoft.com/office/drawing/2014/main" id="{38A9843E-C5CE-48C9-AF5F-1B6B8C174A25}"/>
                </a:ext>
              </a:extLst>
            </p:cNvPr>
            <p:cNvSpPr/>
            <p:nvPr/>
          </p:nvSpPr>
          <p:spPr bwMode="auto">
            <a:xfrm>
              <a:off x="1960602" y="4877213"/>
              <a:ext cx="2890001" cy="1080000"/>
            </a:xfrm>
            <a:prstGeom prst="trapezoid">
              <a:avLst>
                <a:gd name="adj" fmla="val 33335"/>
              </a:avLst>
            </a:prstGeom>
            <a:solidFill>
              <a:srgbClr val="EEE7E7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8" name="Trapèze 47">
              <a:extLst>
                <a:ext uri="{FF2B5EF4-FFF2-40B4-BE49-F238E27FC236}">
                  <a16:creationId xmlns:a16="http://schemas.microsoft.com/office/drawing/2014/main" id="{71584627-DE6A-D6C8-5B9E-D9EEF314A1EC}"/>
                </a:ext>
              </a:extLst>
            </p:cNvPr>
            <p:cNvSpPr/>
            <p:nvPr/>
          </p:nvSpPr>
          <p:spPr bwMode="auto">
            <a:xfrm>
              <a:off x="2347164" y="3699319"/>
              <a:ext cx="2116875" cy="1080000"/>
            </a:xfrm>
            <a:prstGeom prst="trapezoid">
              <a:avLst>
                <a:gd name="adj" fmla="val 31668"/>
              </a:avLst>
            </a:prstGeom>
            <a:solidFill>
              <a:srgbClr val="FFBEBE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9" name="Trapèze 48">
              <a:extLst>
                <a:ext uri="{FF2B5EF4-FFF2-40B4-BE49-F238E27FC236}">
                  <a16:creationId xmlns:a16="http://schemas.microsoft.com/office/drawing/2014/main" id="{E522AE7F-91F1-AC9A-971B-10D45CD84685}"/>
                </a:ext>
              </a:extLst>
            </p:cNvPr>
            <p:cNvSpPr/>
            <p:nvPr/>
          </p:nvSpPr>
          <p:spPr bwMode="auto">
            <a:xfrm>
              <a:off x="2733723" y="2521426"/>
              <a:ext cx="1343759" cy="1080000"/>
            </a:xfrm>
            <a:prstGeom prst="trapezoid">
              <a:avLst>
                <a:gd name="adj" fmla="val 31668"/>
              </a:avLst>
            </a:prstGeom>
            <a:solidFill>
              <a:srgbClr val="FF6E6E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0" name="Trapèze 49">
              <a:extLst>
                <a:ext uri="{FF2B5EF4-FFF2-40B4-BE49-F238E27FC236}">
                  <a16:creationId xmlns:a16="http://schemas.microsoft.com/office/drawing/2014/main" id="{49368258-C50B-A1BB-AD54-0C157B0DE3B2}"/>
                </a:ext>
              </a:extLst>
            </p:cNvPr>
            <p:cNvSpPr/>
            <p:nvPr/>
          </p:nvSpPr>
          <p:spPr bwMode="auto">
            <a:xfrm>
              <a:off x="3120287" y="1343536"/>
              <a:ext cx="570638" cy="1080000"/>
            </a:xfrm>
            <a:prstGeom prst="trapezoid">
              <a:avLst>
                <a:gd name="adj" fmla="val 50000"/>
              </a:avLst>
            </a:prstGeom>
            <a:solidFill>
              <a:srgbClr val="FF1D1F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56" name="Text Box 9">
            <a:extLst>
              <a:ext uri="{FF2B5EF4-FFF2-40B4-BE49-F238E27FC236}">
                <a16:creationId xmlns:a16="http://schemas.microsoft.com/office/drawing/2014/main" id="{D0C124E6-4EF4-0970-AEFB-92D89BB5E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0404" y="3938297"/>
            <a:ext cx="1210820" cy="307777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>
                <a:latin typeface="Calibri" panose="020F0502020204030204" pitchFamily="34" charset="0"/>
                <a:cs typeface="Calibri" panose="020F0502020204030204" pitchFamily="34" charset="0"/>
              </a:rPr>
              <a:t>Calliper</a:t>
            </a:r>
            <a:endParaRPr lang="fr-FR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 Box 9">
            <a:extLst>
              <a:ext uri="{FF2B5EF4-FFF2-40B4-BE49-F238E27FC236}">
                <a16:creationId xmlns:a16="http://schemas.microsoft.com/office/drawing/2014/main" id="{6FE48684-10CA-03A6-3A7C-F2AC61FCD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748" y="3025701"/>
            <a:ext cx="1210820" cy="307777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Gauge blocks</a:t>
            </a:r>
          </a:p>
        </p:txBody>
      </p:sp>
      <p:sp>
        <p:nvSpPr>
          <p:cNvPr id="58" name="Text Box 9">
            <a:extLst>
              <a:ext uri="{FF2B5EF4-FFF2-40B4-BE49-F238E27FC236}">
                <a16:creationId xmlns:a16="http://schemas.microsoft.com/office/drawing/2014/main" id="{7CA53A39-8776-1879-AD76-8A82EDE5C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213" y="2039321"/>
            <a:ext cx="1394598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Michelson </a:t>
            </a:r>
            <a:r>
              <a:rPr lang="fr-FR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interferometer</a:t>
            </a:r>
            <a:endParaRPr lang="fr-FR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Text Box 9">
            <a:extLst>
              <a:ext uri="{FF2B5EF4-FFF2-40B4-BE49-F238E27FC236}">
                <a16:creationId xmlns:a16="http://schemas.microsoft.com/office/drawing/2014/main" id="{4255326E-EFF2-6A26-1612-9441FB828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748" y="1277996"/>
            <a:ext cx="1210820" cy="307777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Femto laser</a:t>
            </a:r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411E71BB-18F5-6D06-3E0A-0C5BD1A39EF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3107" y="2887865"/>
            <a:ext cx="869062" cy="639699"/>
          </a:xfrm>
          <a:prstGeom prst="rect">
            <a:avLst/>
          </a:prstGeom>
        </p:spPr>
      </p:pic>
      <p:sp>
        <p:nvSpPr>
          <p:cNvPr id="63" name="Text Box 9">
            <a:extLst>
              <a:ext uri="{FF2B5EF4-FFF2-40B4-BE49-F238E27FC236}">
                <a16:creationId xmlns:a16="http://schemas.microsoft.com/office/drawing/2014/main" id="{0D48191D-A2DA-C0D3-3CF0-AE995AEAE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3481" y="1373351"/>
            <a:ext cx="2070676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pPr>
              <a:spcBef>
                <a:spcPts val="0"/>
              </a:spcBef>
            </a:pP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National </a:t>
            </a:r>
            <a:r>
              <a:rPr lang="fr-FR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Metrological</a:t>
            </a: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Institute (NMI)</a:t>
            </a:r>
          </a:p>
        </p:txBody>
      </p:sp>
      <p:sp>
        <p:nvSpPr>
          <p:cNvPr id="64" name="Text Box 9">
            <a:extLst>
              <a:ext uri="{FF2B5EF4-FFF2-40B4-BE49-F238E27FC236}">
                <a16:creationId xmlns:a16="http://schemas.microsoft.com/office/drawing/2014/main" id="{43212492-15A1-3F39-90BE-EF1F2C418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3142" y="2300085"/>
            <a:ext cx="980251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pPr>
              <a:spcBef>
                <a:spcPts val="0"/>
              </a:spcBef>
            </a:pP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Calibration </a:t>
            </a:r>
            <a:r>
              <a:rPr lang="fr-FR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Laboratory</a:t>
            </a:r>
            <a:endParaRPr lang="fr-FR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Text Box 9">
            <a:extLst>
              <a:ext uri="{FF2B5EF4-FFF2-40B4-BE49-F238E27FC236}">
                <a16:creationId xmlns:a16="http://schemas.microsoft.com/office/drawing/2014/main" id="{6933AF7B-DD6C-A0AD-FA6E-B57A322BB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5954" y="3129913"/>
            <a:ext cx="1314628" cy="738664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pPr>
              <a:spcBef>
                <a:spcPts val="0"/>
              </a:spcBef>
            </a:pPr>
            <a:r>
              <a:rPr lang="fr-FR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Quality</a:t>
            </a: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 service </a:t>
            </a:r>
            <a:b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(or user) </a:t>
            </a:r>
          </a:p>
        </p:txBody>
      </p:sp>
      <p:sp>
        <p:nvSpPr>
          <p:cNvPr id="66" name="Arc 65">
            <a:extLst>
              <a:ext uri="{FF2B5EF4-FFF2-40B4-BE49-F238E27FC236}">
                <a16:creationId xmlns:a16="http://schemas.microsoft.com/office/drawing/2014/main" id="{AAE99D09-F802-01BF-5484-84EDA0F436BE}"/>
              </a:ext>
            </a:extLst>
          </p:cNvPr>
          <p:cNvSpPr/>
          <p:nvPr/>
        </p:nvSpPr>
        <p:spPr bwMode="auto">
          <a:xfrm>
            <a:off x="5815801" y="1745023"/>
            <a:ext cx="508336" cy="508336"/>
          </a:xfrm>
          <a:prstGeom prst="arc">
            <a:avLst>
              <a:gd name="adj1" fmla="val 8114238"/>
              <a:gd name="adj2" fmla="val 15213311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Arc 66">
            <a:extLst>
              <a:ext uri="{FF2B5EF4-FFF2-40B4-BE49-F238E27FC236}">
                <a16:creationId xmlns:a16="http://schemas.microsoft.com/office/drawing/2014/main" id="{997FEDEA-BCD2-0A77-275D-6CD17772529D}"/>
              </a:ext>
            </a:extLst>
          </p:cNvPr>
          <p:cNvSpPr/>
          <p:nvPr/>
        </p:nvSpPr>
        <p:spPr bwMode="auto">
          <a:xfrm>
            <a:off x="5619563" y="2533961"/>
            <a:ext cx="508336" cy="508336"/>
          </a:xfrm>
          <a:prstGeom prst="arc">
            <a:avLst>
              <a:gd name="adj1" fmla="val 8114238"/>
              <a:gd name="adj2" fmla="val 15213311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Arc 67">
            <a:extLst>
              <a:ext uri="{FF2B5EF4-FFF2-40B4-BE49-F238E27FC236}">
                <a16:creationId xmlns:a16="http://schemas.microsoft.com/office/drawing/2014/main" id="{39EA4214-C26F-F327-2348-5B596B31B732}"/>
              </a:ext>
            </a:extLst>
          </p:cNvPr>
          <p:cNvSpPr/>
          <p:nvPr/>
        </p:nvSpPr>
        <p:spPr bwMode="auto">
          <a:xfrm>
            <a:off x="5371262" y="3370341"/>
            <a:ext cx="508336" cy="508336"/>
          </a:xfrm>
          <a:prstGeom prst="arc">
            <a:avLst>
              <a:gd name="adj1" fmla="val 8114238"/>
              <a:gd name="adj2" fmla="val 15213311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6" name="Picture 2" descr="Mitutoyo – Pied À Coulisse 0-100mm/150mm/200mm, Micromètre Numérique,  Calibre De Mesure En Métal, 0.01mm - Étriers - AliExpress">
            <a:extLst>
              <a:ext uri="{FF2B5EF4-FFF2-40B4-BE49-F238E27FC236}">
                <a16:creationId xmlns:a16="http://schemas.microsoft.com/office/drawing/2014/main" id="{D8C0C049-37D0-004A-7A82-307DC321E7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8185509" y="3751590"/>
            <a:ext cx="958491" cy="86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riangle 68">
            <a:extLst>
              <a:ext uri="{FF2B5EF4-FFF2-40B4-BE49-F238E27FC236}">
                <a16:creationId xmlns:a16="http://schemas.microsoft.com/office/drawing/2014/main" id="{098BA71D-E34E-578C-3569-D45051838D48}"/>
              </a:ext>
            </a:extLst>
          </p:cNvPr>
          <p:cNvSpPr/>
          <p:nvPr/>
        </p:nvSpPr>
        <p:spPr>
          <a:xfrm>
            <a:off x="5205808" y="829686"/>
            <a:ext cx="2435302" cy="3796686"/>
          </a:xfrm>
          <a:prstGeom prst="triangle">
            <a:avLst/>
          </a:prstGeom>
          <a:solidFill>
            <a:schemeClr val="bg1">
              <a:alpha val="6127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Text Box 9">
            <a:extLst>
              <a:ext uri="{FF2B5EF4-FFF2-40B4-BE49-F238E27FC236}">
                <a16:creationId xmlns:a16="http://schemas.microsoft.com/office/drawing/2014/main" id="{1DCA2D24-FA10-F52D-EB67-81563CD61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1280" y="2959867"/>
            <a:ext cx="1210820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Working</a:t>
            </a: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 Standard</a:t>
            </a:r>
          </a:p>
        </p:txBody>
      </p:sp>
      <p:sp>
        <p:nvSpPr>
          <p:cNvPr id="55" name="Text Box 9">
            <a:extLst>
              <a:ext uri="{FF2B5EF4-FFF2-40B4-BE49-F238E27FC236}">
                <a16:creationId xmlns:a16="http://schemas.microsoft.com/office/drawing/2014/main" id="{AD1E6C0D-0745-0D9C-8472-80F003D76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1280" y="3898439"/>
            <a:ext cx="1210820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Measuring</a:t>
            </a: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device</a:t>
            </a:r>
            <a:endParaRPr lang="fr-FR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0" name="Picture 2" descr="Le mètre | LNE, Laboratoire national de métrologie et d&amp;#39;essais">
            <a:extLst>
              <a:ext uri="{FF2B5EF4-FFF2-40B4-BE49-F238E27FC236}">
                <a16:creationId xmlns:a16="http://schemas.microsoft.com/office/drawing/2014/main" id="{DCFD098F-0AA5-847F-85EE-C8C09EA58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1103" y="677041"/>
            <a:ext cx="723169" cy="108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Forme libre 98">
            <a:extLst>
              <a:ext uri="{FF2B5EF4-FFF2-40B4-BE49-F238E27FC236}">
                <a16:creationId xmlns:a16="http://schemas.microsoft.com/office/drawing/2014/main" id="{17C673C7-DA17-81C2-B183-E40882DFFEC2}"/>
              </a:ext>
            </a:extLst>
          </p:cNvPr>
          <p:cNvSpPr/>
          <p:nvPr/>
        </p:nvSpPr>
        <p:spPr>
          <a:xfrm>
            <a:off x="5900351" y="988541"/>
            <a:ext cx="1031790" cy="1742302"/>
          </a:xfrm>
          <a:custGeom>
            <a:avLst/>
            <a:gdLst>
              <a:gd name="connsiteX0" fmla="*/ 0 w 1031790"/>
              <a:gd name="connsiteY0" fmla="*/ 1742302 h 1742302"/>
              <a:gd name="connsiteX1" fmla="*/ 1031790 w 1031790"/>
              <a:gd name="connsiteY1" fmla="*/ 1742302 h 1742302"/>
              <a:gd name="connsiteX2" fmla="*/ 518984 w 1031790"/>
              <a:gd name="connsiteY2" fmla="*/ 0 h 1742302"/>
              <a:gd name="connsiteX3" fmla="*/ 0 w 1031790"/>
              <a:gd name="connsiteY3" fmla="*/ 1742302 h 174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1790" h="1742302">
                <a:moveTo>
                  <a:pt x="0" y="1742302"/>
                </a:moveTo>
                <a:lnTo>
                  <a:pt x="1031790" y="1742302"/>
                </a:lnTo>
                <a:lnTo>
                  <a:pt x="518984" y="0"/>
                </a:lnTo>
                <a:lnTo>
                  <a:pt x="0" y="1742302"/>
                </a:lnTo>
                <a:close/>
              </a:path>
            </a:pathLst>
          </a:custGeom>
          <a:noFill/>
          <a:ln w="666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Text Box 9">
            <a:extLst>
              <a:ext uri="{FF2B5EF4-FFF2-40B4-BE49-F238E27FC236}">
                <a16:creationId xmlns:a16="http://schemas.microsoft.com/office/drawing/2014/main" id="{EFB3314A-986D-EF18-95A4-860D2C883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1280" y="1970502"/>
            <a:ext cx="1210820" cy="738664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Secondary</a:t>
            </a: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0" dirty="0" err="1">
                <a:latin typeface="Calibri" panose="020F0502020204030204" pitchFamily="34" charset="0"/>
                <a:cs typeface="Calibri" panose="020F0502020204030204" pitchFamily="34" charset="0"/>
              </a:rPr>
              <a:t>measurement</a:t>
            </a:r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 standard</a:t>
            </a:r>
          </a:p>
        </p:txBody>
      </p:sp>
      <p:sp>
        <p:nvSpPr>
          <p:cNvPr id="52" name="Text Box 9">
            <a:extLst>
              <a:ext uri="{FF2B5EF4-FFF2-40B4-BE49-F238E27FC236}">
                <a16:creationId xmlns:a16="http://schemas.microsoft.com/office/drawing/2014/main" id="{76B70BF8-B44C-8C4C-6F69-7A0AF613E1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2427" y="1139583"/>
            <a:ext cx="1068530" cy="523220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  <p:txBody>
          <a:bodyPr wrap="square">
            <a:spAutoFit/>
            <a:flatTx/>
          </a:bodyPr>
          <a:lstStyle>
            <a:defPPr>
              <a:defRPr lang="fr-FR"/>
            </a:defPPr>
            <a:lvl1pPr algn="ctr">
              <a:defRPr sz="2400"/>
            </a:lvl1pPr>
          </a:lstStyle>
          <a:p>
            <a:r>
              <a:rPr lang="fr-FR" sz="1400" b="0" dirty="0">
                <a:latin typeface="Calibri" panose="020F0502020204030204" pitchFamily="34" charset="0"/>
                <a:cs typeface="Calibri" panose="020F0502020204030204" pitchFamily="34" charset="0"/>
              </a:rPr>
              <a:t>National Standard</a:t>
            </a:r>
          </a:p>
        </p:txBody>
      </p:sp>
      <p:sp>
        <p:nvSpPr>
          <p:cNvPr id="102" name="Forme libre 101">
            <a:extLst>
              <a:ext uri="{FF2B5EF4-FFF2-40B4-BE49-F238E27FC236}">
                <a16:creationId xmlns:a16="http://schemas.microsoft.com/office/drawing/2014/main" id="{B8F5E852-9334-D9CF-9B07-D1EA8EC0D7FD}"/>
              </a:ext>
            </a:extLst>
          </p:cNvPr>
          <p:cNvSpPr/>
          <p:nvPr/>
        </p:nvSpPr>
        <p:spPr>
          <a:xfrm>
            <a:off x="3756454" y="624016"/>
            <a:ext cx="5387546" cy="4151870"/>
          </a:xfrm>
          <a:custGeom>
            <a:avLst/>
            <a:gdLst>
              <a:gd name="connsiteX0" fmla="*/ 5301049 w 5387546"/>
              <a:gd name="connsiteY0" fmla="*/ 0 h 4151870"/>
              <a:gd name="connsiteX1" fmla="*/ 0 w 5387546"/>
              <a:gd name="connsiteY1" fmla="*/ 0 h 4151870"/>
              <a:gd name="connsiteX2" fmla="*/ 685800 w 5387546"/>
              <a:gd name="connsiteY2" fmla="*/ 4145692 h 4151870"/>
              <a:gd name="connsiteX3" fmla="*/ 5387546 w 5387546"/>
              <a:gd name="connsiteY3" fmla="*/ 4151870 h 4151870"/>
              <a:gd name="connsiteX4" fmla="*/ 5301049 w 5387546"/>
              <a:gd name="connsiteY4" fmla="*/ 0 h 4151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7546" h="4151870">
                <a:moveTo>
                  <a:pt x="5301049" y="0"/>
                </a:moveTo>
                <a:lnTo>
                  <a:pt x="0" y="0"/>
                </a:lnTo>
                <a:lnTo>
                  <a:pt x="685800" y="4145692"/>
                </a:lnTo>
                <a:lnTo>
                  <a:pt x="5387546" y="4151870"/>
                </a:lnTo>
                <a:lnTo>
                  <a:pt x="5301049" y="0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1" name="Image 100">
            <a:extLst>
              <a:ext uri="{FF2B5EF4-FFF2-40B4-BE49-F238E27FC236}">
                <a16:creationId xmlns:a16="http://schemas.microsoft.com/office/drawing/2014/main" id="{41767F12-AEFD-B8CA-2E4D-23BB141898A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4353" y="2084300"/>
            <a:ext cx="1455620" cy="1204984"/>
          </a:xfrm>
          <a:prstGeom prst="rect">
            <a:avLst/>
          </a:prstGeom>
        </p:spPr>
      </p:pic>
      <p:sp>
        <p:nvSpPr>
          <p:cNvPr id="103" name="Rectangle 4">
            <a:extLst>
              <a:ext uri="{FF2B5EF4-FFF2-40B4-BE49-F238E27FC236}">
                <a16:creationId xmlns:a16="http://schemas.microsoft.com/office/drawing/2014/main" id="{327339F5-82E8-DDC4-BF92-189677F145DE}"/>
              </a:ext>
            </a:extLst>
          </p:cNvPr>
          <p:cNvSpPr/>
          <p:nvPr/>
        </p:nvSpPr>
        <p:spPr>
          <a:xfrm>
            <a:off x="-73888" y="1011597"/>
            <a:ext cx="1397053" cy="400110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LNE-LCM</a:t>
            </a:r>
          </a:p>
        </p:txBody>
      </p:sp>
      <p:sp>
        <p:nvSpPr>
          <p:cNvPr id="104" name="Flèche vers la droite 103">
            <a:extLst>
              <a:ext uri="{FF2B5EF4-FFF2-40B4-BE49-F238E27FC236}">
                <a16:creationId xmlns:a16="http://schemas.microsoft.com/office/drawing/2014/main" id="{09608439-9CFD-2C38-70B2-96DAC55359FC}"/>
              </a:ext>
            </a:extLst>
          </p:cNvPr>
          <p:cNvSpPr/>
          <p:nvPr/>
        </p:nvSpPr>
        <p:spPr>
          <a:xfrm flipH="1">
            <a:off x="6441604" y="2507047"/>
            <a:ext cx="422652" cy="350546"/>
          </a:xfrm>
          <a:prstGeom prst="rightArrow">
            <a:avLst/>
          </a:prstGeom>
          <a:solidFill>
            <a:srgbClr val="013A7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76" name="Picture 4" descr="Le LNE modernise son image et dévoile sa nouvelle identité visuelle | LNE,  Laboratoire national de métrologie et d'essais">
            <a:extLst>
              <a:ext uri="{FF2B5EF4-FFF2-40B4-BE49-F238E27FC236}">
                <a16:creationId xmlns:a16="http://schemas.microsoft.com/office/drawing/2014/main" id="{B4F5F841-9D81-96B0-9884-60A4C1711D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66025" y="2118903"/>
            <a:ext cx="973850" cy="117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E1F2C4BC-47E0-A4FE-225C-0FD0EDA2D13C}"/>
              </a:ext>
            </a:extLst>
          </p:cNvPr>
          <p:cNvSpPr/>
          <p:nvPr/>
        </p:nvSpPr>
        <p:spPr>
          <a:xfrm>
            <a:off x="228600" y="4850027"/>
            <a:ext cx="1967814" cy="293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Flèche vers la droite 105">
            <a:extLst>
              <a:ext uri="{FF2B5EF4-FFF2-40B4-BE49-F238E27FC236}">
                <a16:creationId xmlns:a16="http://schemas.microsoft.com/office/drawing/2014/main" id="{15E2232C-C8C9-6BC1-DDBE-44D4178BE406}"/>
              </a:ext>
            </a:extLst>
          </p:cNvPr>
          <p:cNvSpPr/>
          <p:nvPr/>
        </p:nvSpPr>
        <p:spPr>
          <a:xfrm flipH="1">
            <a:off x="4594269" y="2507047"/>
            <a:ext cx="422652" cy="350546"/>
          </a:xfrm>
          <a:prstGeom prst="rightArrow">
            <a:avLst/>
          </a:prstGeom>
          <a:solidFill>
            <a:srgbClr val="013A7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9" name="Picture 394" descr="LNE">
            <a:extLst>
              <a:ext uri="{FF2B5EF4-FFF2-40B4-BE49-F238E27FC236}">
                <a16:creationId xmlns:a16="http://schemas.microsoft.com/office/drawing/2014/main" id="{91591507-7F22-16B1-AD4A-6334618B77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61041" y="849293"/>
            <a:ext cx="1318190" cy="27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Espace réservé du contenu 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C7CF23AB-0C18-B51E-3185-FFB3313BA76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6" y="694965"/>
            <a:ext cx="1370881" cy="351137"/>
          </a:xfrm>
          <a:prstGeom prst="rect">
            <a:avLst/>
          </a:prstGeom>
        </p:spPr>
      </p:pic>
      <p:pic>
        <p:nvPicPr>
          <p:cNvPr id="111" name="Picture 6">
            <a:extLst>
              <a:ext uri="{FF2B5EF4-FFF2-40B4-BE49-F238E27FC236}">
                <a16:creationId xmlns:a16="http://schemas.microsoft.com/office/drawing/2014/main" id="{CEA10BE2-DFDF-F860-E042-4867CB989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54" y="4283626"/>
            <a:ext cx="690485" cy="56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" name="Rectangle 4">
            <a:extLst>
              <a:ext uri="{FF2B5EF4-FFF2-40B4-BE49-F238E27FC236}">
                <a16:creationId xmlns:a16="http://schemas.microsoft.com/office/drawing/2014/main" id="{1FF0C3C0-2AF1-2569-D9D6-7CB3B439E5A9}"/>
              </a:ext>
            </a:extLst>
          </p:cNvPr>
          <p:cNvSpPr/>
          <p:nvPr/>
        </p:nvSpPr>
        <p:spPr>
          <a:xfrm>
            <a:off x="-73888" y="4807396"/>
            <a:ext cx="1397053" cy="400110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LNE-LNHB</a:t>
            </a:r>
          </a:p>
        </p:txBody>
      </p:sp>
      <p:sp>
        <p:nvSpPr>
          <p:cNvPr id="113" name="Rectangle 4">
            <a:extLst>
              <a:ext uri="{FF2B5EF4-FFF2-40B4-BE49-F238E27FC236}">
                <a16:creationId xmlns:a16="http://schemas.microsoft.com/office/drawing/2014/main" id="{94F9FE79-5AB5-63E8-D7B0-020C19CE500B}"/>
              </a:ext>
            </a:extLst>
          </p:cNvPr>
          <p:cNvSpPr/>
          <p:nvPr/>
        </p:nvSpPr>
        <p:spPr>
          <a:xfrm>
            <a:off x="2700204" y="4801218"/>
            <a:ext cx="1397053" cy="400110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LNE-SYRTE</a:t>
            </a:r>
          </a:p>
        </p:txBody>
      </p:sp>
      <p:sp>
        <p:nvSpPr>
          <p:cNvPr id="115" name="Arc 114">
            <a:extLst>
              <a:ext uri="{FF2B5EF4-FFF2-40B4-BE49-F238E27FC236}">
                <a16:creationId xmlns:a16="http://schemas.microsoft.com/office/drawing/2014/main" id="{46B9EFBD-72A3-54CB-F94A-025479D92D58}"/>
              </a:ext>
            </a:extLst>
          </p:cNvPr>
          <p:cNvSpPr/>
          <p:nvPr/>
        </p:nvSpPr>
        <p:spPr>
          <a:xfrm>
            <a:off x="320193" y="1213496"/>
            <a:ext cx="3485760" cy="3485758"/>
          </a:xfrm>
          <a:prstGeom prst="arc">
            <a:avLst>
              <a:gd name="adj1" fmla="val 1768800"/>
              <a:gd name="adj2" fmla="val 4687076"/>
            </a:avLst>
          </a:prstGeom>
          <a:ln w="889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Arc 115">
            <a:extLst>
              <a:ext uri="{FF2B5EF4-FFF2-40B4-BE49-F238E27FC236}">
                <a16:creationId xmlns:a16="http://schemas.microsoft.com/office/drawing/2014/main" id="{1EE40FFF-2CF7-EB8F-A413-B9387FD37A34}"/>
              </a:ext>
            </a:extLst>
          </p:cNvPr>
          <p:cNvSpPr/>
          <p:nvPr/>
        </p:nvSpPr>
        <p:spPr>
          <a:xfrm>
            <a:off x="314015" y="1219674"/>
            <a:ext cx="3485760" cy="3485758"/>
          </a:xfrm>
          <a:prstGeom prst="arc">
            <a:avLst>
              <a:gd name="adj1" fmla="val 4857502"/>
              <a:gd name="adj2" fmla="val 15460680"/>
            </a:avLst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Arc 116">
            <a:extLst>
              <a:ext uri="{FF2B5EF4-FFF2-40B4-BE49-F238E27FC236}">
                <a16:creationId xmlns:a16="http://schemas.microsoft.com/office/drawing/2014/main" id="{7F2DA786-1F6F-DACA-C51C-B27F51151BE6}"/>
              </a:ext>
            </a:extLst>
          </p:cNvPr>
          <p:cNvSpPr/>
          <p:nvPr/>
        </p:nvSpPr>
        <p:spPr>
          <a:xfrm>
            <a:off x="314015" y="1219674"/>
            <a:ext cx="3485760" cy="3485758"/>
          </a:xfrm>
          <a:prstGeom prst="arc">
            <a:avLst>
              <a:gd name="adj1" fmla="val 15525526"/>
              <a:gd name="adj2" fmla="val 1583002"/>
            </a:avLst>
          </a:prstGeom>
          <a:ln w="889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3" name="Groupe 122">
            <a:extLst>
              <a:ext uri="{FF2B5EF4-FFF2-40B4-BE49-F238E27FC236}">
                <a16:creationId xmlns:a16="http://schemas.microsoft.com/office/drawing/2014/main" id="{AC2E2BAB-CC68-4189-D3A2-A7B3A5434623}"/>
              </a:ext>
            </a:extLst>
          </p:cNvPr>
          <p:cNvGrpSpPr/>
          <p:nvPr/>
        </p:nvGrpSpPr>
        <p:grpSpPr>
          <a:xfrm>
            <a:off x="205667" y="1111326"/>
            <a:ext cx="3702456" cy="3702454"/>
            <a:chOff x="205667" y="1111326"/>
            <a:chExt cx="3702456" cy="3702454"/>
          </a:xfrm>
        </p:grpSpPr>
        <p:sp>
          <p:nvSpPr>
            <p:cNvPr id="118" name="Arc 117">
              <a:extLst>
                <a:ext uri="{FF2B5EF4-FFF2-40B4-BE49-F238E27FC236}">
                  <a16:creationId xmlns:a16="http://schemas.microsoft.com/office/drawing/2014/main" id="{F2A570C7-3828-5D77-3080-79A42188EFA4}"/>
                </a:ext>
              </a:extLst>
            </p:cNvPr>
            <p:cNvSpPr/>
            <p:nvPr/>
          </p:nvSpPr>
          <p:spPr>
            <a:xfrm>
              <a:off x="205667" y="1111326"/>
              <a:ext cx="3702456" cy="3702454"/>
            </a:xfrm>
            <a:prstGeom prst="arc">
              <a:avLst>
                <a:gd name="adj1" fmla="val 4867031"/>
                <a:gd name="adj2" fmla="val 15683963"/>
              </a:avLst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8CD59AD2-2E20-EA64-A28A-C0E77CDDD5AC}"/>
                </a:ext>
              </a:extLst>
            </p:cNvPr>
            <p:cNvCxnSpPr>
              <a:cxnSpLocks/>
            </p:cNvCxnSpPr>
            <p:nvPr/>
          </p:nvCxnSpPr>
          <p:spPr>
            <a:xfrm>
              <a:off x="1729707" y="1126931"/>
              <a:ext cx="33895" cy="160459"/>
            </a:xfrm>
            <a:prstGeom prst="line">
              <a:avLst/>
            </a:prstGeom>
            <a:ln w="889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Rectangle 4">
            <a:extLst>
              <a:ext uri="{FF2B5EF4-FFF2-40B4-BE49-F238E27FC236}">
                <a16:creationId xmlns:a16="http://schemas.microsoft.com/office/drawing/2014/main" id="{0A3BD0FC-BFC1-68C6-AFF2-3C698615B972}"/>
              </a:ext>
            </a:extLst>
          </p:cNvPr>
          <p:cNvSpPr/>
          <p:nvPr/>
        </p:nvSpPr>
        <p:spPr>
          <a:xfrm>
            <a:off x="3005488" y="1011597"/>
            <a:ext cx="1397053" cy="400110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(DMSI)</a:t>
            </a:r>
          </a:p>
        </p:txBody>
      </p:sp>
      <p:sp>
        <p:nvSpPr>
          <p:cNvPr id="125" name="Rectangle 4">
            <a:extLst>
              <a:ext uri="{FF2B5EF4-FFF2-40B4-BE49-F238E27FC236}">
                <a16:creationId xmlns:a16="http://schemas.microsoft.com/office/drawing/2014/main" id="{E1A8C1E2-AA38-06AB-9717-803CC75B210F}"/>
              </a:ext>
            </a:extLst>
          </p:cNvPr>
          <p:cNvSpPr/>
          <p:nvPr/>
        </p:nvSpPr>
        <p:spPr>
          <a:xfrm>
            <a:off x="5098151" y="3230362"/>
            <a:ext cx="1397053" cy="400110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(DRST)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B5C33AD7-4AEF-4C8C-2953-33337E366B9C}"/>
              </a:ext>
            </a:extLst>
          </p:cNvPr>
          <p:cNvSpPr/>
          <p:nvPr/>
        </p:nvSpPr>
        <p:spPr>
          <a:xfrm>
            <a:off x="5540378" y="1191039"/>
            <a:ext cx="1787686" cy="400110"/>
          </a:xfrm>
          <a:custGeom>
            <a:avLst/>
            <a:gdLst>
              <a:gd name="connsiteX0" fmla="*/ 0 w 4977245"/>
              <a:gd name="connsiteY0" fmla="*/ 0 h 3139321"/>
              <a:gd name="connsiteX1" fmla="*/ 4977245 w 4977245"/>
              <a:gd name="connsiteY1" fmla="*/ 0 h 3139321"/>
              <a:gd name="connsiteX2" fmla="*/ 4977245 w 4977245"/>
              <a:gd name="connsiteY2" fmla="*/ 3139321 h 3139321"/>
              <a:gd name="connsiteX3" fmla="*/ 0 w 4977245"/>
              <a:gd name="connsiteY3" fmla="*/ 3139321 h 3139321"/>
              <a:gd name="connsiteX4" fmla="*/ 0 w 4977245"/>
              <a:gd name="connsiteY4" fmla="*/ 0 h 3139321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10391 w 4977245"/>
              <a:gd name="connsiteY3" fmla="*/ 4178412 h 4178412"/>
              <a:gd name="connsiteX4" fmla="*/ 0 w 4977245"/>
              <a:gd name="connsiteY4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291907 w 4977245"/>
              <a:gd name="connsiteY3" fmla="*/ 327070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  <a:gd name="connsiteX0" fmla="*/ 0 w 4977245"/>
              <a:gd name="connsiteY0" fmla="*/ 0 h 4178412"/>
              <a:gd name="connsiteX1" fmla="*/ 4977245 w 4977245"/>
              <a:gd name="connsiteY1" fmla="*/ 0 h 4178412"/>
              <a:gd name="connsiteX2" fmla="*/ 4977245 w 4977245"/>
              <a:gd name="connsiteY2" fmla="*/ 3139321 h 4178412"/>
              <a:gd name="connsiteX3" fmla="*/ 4109027 w 4977245"/>
              <a:gd name="connsiteY3" fmla="*/ 4174940 h 4178412"/>
              <a:gd name="connsiteX4" fmla="*/ 10391 w 4977245"/>
              <a:gd name="connsiteY4" fmla="*/ 4178412 h 4178412"/>
              <a:gd name="connsiteX5" fmla="*/ 0 w 4977245"/>
              <a:gd name="connsiteY5" fmla="*/ 0 h 41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7245" h="4178412">
                <a:moveTo>
                  <a:pt x="0" y="0"/>
                </a:moveTo>
                <a:lnTo>
                  <a:pt x="4977245" y="0"/>
                </a:lnTo>
                <a:lnTo>
                  <a:pt x="4977245" y="3139321"/>
                </a:lnTo>
                <a:lnTo>
                  <a:pt x="4109027" y="4174940"/>
                </a:lnTo>
                <a:lnTo>
                  <a:pt x="10391" y="4178412"/>
                </a:lnTo>
                <a:cubicBezTo>
                  <a:pt x="6927" y="2785608"/>
                  <a:pt x="3464" y="1392804"/>
                  <a:pt x="0" y="0"/>
                </a:cubicBez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Depuis 2005</a:t>
            </a:r>
          </a:p>
        </p:txBody>
      </p:sp>
      <p:sp>
        <p:nvSpPr>
          <p:cNvPr id="6" name="Arc plein 5">
            <a:extLst>
              <a:ext uri="{FF2B5EF4-FFF2-40B4-BE49-F238E27FC236}">
                <a16:creationId xmlns:a16="http://schemas.microsoft.com/office/drawing/2014/main" id="{CBE8FEFC-4DF1-05E3-2010-2D7F331172FC}"/>
              </a:ext>
            </a:extLst>
          </p:cNvPr>
          <p:cNvSpPr/>
          <p:nvPr/>
        </p:nvSpPr>
        <p:spPr>
          <a:xfrm>
            <a:off x="115602" y="999345"/>
            <a:ext cx="3904906" cy="3904906"/>
          </a:xfrm>
          <a:prstGeom prst="blockArc">
            <a:avLst>
              <a:gd name="adj1" fmla="val 17022919"/>
              <a:gd name="adj2" fmla="val 16944511"/>
              <a:gd name="adj3" fmla="val 6972"/>
            </a:avLst>
          </a:prstGeom>
          <a:solidFill>
            <a:schemeClr val="bg1">
              <a:alpha val="74705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Arc plein 4">
            <a:extLst>
              <a:ext uri="{FF2B5EF4-FFF2-40B4-BE49-F238E27FC236}">
                <a16:creationId xmlns:a16="http://schemas.microsoft.com/office/drawing/2014/main" id="{E346CCFB-96B7-7DB2-EDA6-9CA133A29493}"/>
              </a:ext>
            </a:extLst>
          </p:cNvPr>
          <p:cNvSpPr/>
          <p:nvPr/>
        </p:nvSpPr>
        <p:spPr>
          <a:xfrm>
            <a:off x="102154" y="1019517"/>
            <a:ext cx="3904906" cy="3904906"/>
          </a:xfrm>
          <a:prstGeom prst="blockArc">
            <a:avLst>
              <a:gd name="adj1" fmla="val 4832792"/>
              <a:gd name="adj2" fmla="val 17008220"/>
              <a:gd name="adj3" fmla="val 36179"/>
            </a:avLst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Arc plein 6">
            <a:extLst>
              <a:ext uri="{FF2B5EF4-FFF2-40B4-BE49-F238E27FC236}">
                <a16:creationId xmlns:a16="http://schemas.microsoft.com/office/drawing/2014/main" id="{8BDFE6ED-205A-B52C-F293-85280EF474CB}"/>
              </a:ext>
            </a:extLst>
          </p:cNvPr>
          <p:cNvSpPr/>
          <p:nvPr/>
        </p:nvSpPr>
        <p:spPr>
          <a:xfrm>
            <a:off x="333546" y="1250909"/>
            <a:ext cx="3442122" cy="3442122"/>
          </a:xfrm>
          <a:prstGeom prst="blockArc">
            <a:avLst>
              <a:gd name="adj1" fmla="val 17118811"/>
              <a:gd name="adj2" fmla="val 4768929"/>
              <a:gd name="adj3" fmla="val 34250"/>
            </a:avLst>
          </a:prstGeom>
          <a:solidFill>
            <a:schemeClr val="bg1">
              <a:alpha val="75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D65FBCEA-6BCC-A56A-3486-EEEF2013032D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Organisation de la métrologie française</a:t>
            </a:r>
          </a:p>
        </p:txBody>
      </p:sp>
    </p:spTree>
    <p:extLst>
      <p:ext uri="{BB962C8B-B14F-4D97-AF65-F5344CB8AC3E}">
        <p14:creationId xmlns:p14="http://schemas.microsoft.com/office/powerpoint/2010/main" val="2760749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58F4A2B5-D11B-2E56-16FE-778BFAA56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E7343FC-324E-743A-19E1-F595650029E0}"/>
              </a:ext>
            </a:extLst>
          </p:cNvPr>
          <p:cNvSpPr txBox="1"/>
          <p:nvPr/>
        </p:nvSpPr>
        <p:spPr>
          <a:xfrm>
            <a:off x="546921" y="776986"/>
            <a:ext cx="80501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>
                <a:latin typeface="Calibri" panose="020F0502020204030204" pitchFamily="34" charset="0"/>
                <a:cs typeface="Calibri" panose="020F0502020204030204" pitchFamily="34" charset="0"/>
              </a:rPr>
              <a:t>LNE-LCM (EA 2367) est en charge de la réalisation des étalons nationaux à partir de leur definition. Il :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190B173-0E57-53C8-9F0F-F5269F969F59}"/>
              </a:ext>
            </a:extLst>
          </p:cNvPr>
          <p:cNvSpPr txBox="1"/>
          <p:nvPr/>
        </p:nvSpPr>
        <p:spPr>
          <a:xfrm>
            <a:off x="6400401" y="1692594"/>
            <a:ext cx="245063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600" b="1" dirty="0">
                <a:latin typeface="Calibri" panose="020F0502020204030204" pitchFamily="34" charset="0"/>
                <a:cs typeface="Calibri" panose="020F0502020204030204" pitchFamily="34" charset="0"/>
              </a:rPr>
              <a:t>Conçoit, développe et caractérise 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des méthodes instrumentales pour améliorer l’étendue des mesures ou pour anticiper les futurs besoins industriels ou sociétaux.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D8A6B84-5498-5252-24AF-D98ACE741FB9}"/>
              </a:ext>
            </a:extLst>
          </p:cNvPr>
          <p:cNvSpPr txBox="1"/>
          <p:nvPr/>
        </p:nvSpPr>
        <p:spPr>
          <a:xfrm>
            <a:off x="413654" y="1704355"/>
            <a:ext cx="239191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600" b="1">
                <a:latin typeface="Calibri" panose="020F0502020204030204" pitchFamily="34" charset="0"/>
                <a:cs typeface="Calibri" panose="020F0502020204030204" pitchFamily="34" charset="0"/>
              </a:rPr>
              <a:t>établit les reference françaises</a:t>
            </a:r>
            <a:r>
              <a:rPr lang="fr-FR" sz="1600">
                <a:latin typeface="Calibri" panose="020F0502020204030204" pitchFamily="34" charset="0"/>
                <a:cs typeface="Calibri" panose="020F0502020204030204" pitchFamily="34" charset="0"/>
              </a:rPr>
              <a:t> à l’aide de dispositive expérimentaux aussi exacts que possibles dans le domaine de la thermique, mécanique et photonique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C5F87F5-06BA-4E0D-0B9D-3EF471B0141E}"/>
              </a:ext>
            </a:extLst>
          </p:cNvPr>
          <p:cNvSpPr txBox="1"/>
          <p:nvPr/>
        </p:nvSpPr>
        <p:spPr>
          <a:xfrm>
            <a:off x="3270277" y="1692594"/>
            <a:ext cx="2700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600" b="1" dirty="0">
                <a:latin typeface="Calibri" panose="020F0502020204030204" pitchFamily="34" charset="0"/>
                <a:cs typeface="Calibri" panose="020F0502020204030204" pitchFamily="34" charset="0"/>
              </a:rPr>
              <a:t>Préfigure l’évolution des unités dans le SI 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en développant des expériences pour la mesure des constantes fondamentales ou la mesure des effets quantiques</a:t>
            </a:r>
          </a:p>
        </p:txBody>
      </p:sp>
      <p:pic>
        <p:nvPicPr>
          <p:cNvPr id="6146" name="Picture 2" descr="Mètre — Wikipédia">
            <a:extLst>
              <a:ext uri="{FF2B5EF4-FFF2-40B4-BE49-F238E27FC236}">
                <a16:creationId xmlns:a16="http://schemas.microsoft.com/office/drawing/2014/main" id="{B5D65DA2-16F5-0CF8-B9BF-21550344A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612" y="3599517"/>
            <a:ext cx="1091453" cy="109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URAMET - European Association of National Metrology Inst - EURAMET">
            <a:extLst>
              <a:ext uri="{FF2B5EF4-FFF2-40B4-BE49-F238E27FC236}">
                <a16:creationId xmlns:a16="http://schemas.microsoft.com/office/drawing/2014/main" id="{95198E24-E098-4C2D-E431-3DF4BA464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9612" y="3832761"/>
            <a:ext cx="1214718" cy="62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Gratis Cursus Psychologie - Gratis Cursus">
            <a:extLst>
              <a:ext uri="{FF2B5EF4-FFF2-40B4-BE49-F238E27FC236}">
                <a16:creationId xmlns:a16="http://schemas.microsoft.com/office/drawing/2014/main" id="{A37CF079-084E-8C5D-F323-E84838BD1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6577" y="3457440"/>
            <a:ext cx="1767399" cy="134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L'état de la science au Canada : la fin des années noires et de nouveaux  espoirs pour la recherche fondamentale">
            <a:extLst>
              <a:ext uri="{FF2B5EF4-FFF2-40B4-BE49-F238E27FC236}">
                <a16:creationId xmlns:a16="http://schemas.microsoft.com/office/drawing/2014/main" id="{84352295-2731-A880-32E7-A338DB62F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5603" y="3469201"/>
            <a:ext cx="2365409" cy="133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Industrie du Futur : Kézako ? - 12h15">
            <a:extLst>
              <a:ext uri="{FF2B5EF4-FFF2-40B4-BE49-F238E27FC236}">
                <a16:creationId xmlns:a16="http://schemas.microsoft.com/office/drawing/2014/main" id="{2343B3E1-F5ED-D762-6F09-B1DE58969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2755" y="3606359"/>
            <a:ext cx="2171810" cy="126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38E8D33-6EFA-8A17-95BC-EAB8C38B00EF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Mission du LNE-LCM</a:t>
            </a:r>
          </a:p>
        </p:txBody>
      </p:sp>
    </p:spTree>
    <p:extLst>
      <p:ext uri="{BB962C8B-B14F-4D97-AF65-F5344CB8AC3E}">
        <p14:creationId xmlns:p14="http://schemas.microsoft.com/office/powerpoint/2010/main" val="2114924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D34459E-6647-2FE6-2797-661F9E9821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22" y="620247"/>
            <a:ext cx="1164503" cy="94683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E3D2050-F612-96C4-EC53-A8D0862D643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7238" y="609368"/>
            <a:ext cx="1164503" cy="999455"/>
          </a:xfrm>
          <a:prstGeom prst="rect">
            <a:avLst/>
          </a:prstGeom>
        </p:spPr>
      </p:pic>
      <p:grpSp>
        <p:nvGrpSpPr>
          <p:cNvPr id="133" name="Groupe 132">
            <a:extLst>
              <a:ext uri="{FF2B5EF4-FFF2-40B4-BE49-F238E27FC236}">
                <a16:creationId xmlns:a16="http://schemas.microsoft.com/office/drawing/2014/main" id="{6EAF5B95-836D-D5CD-FE97-F7FE88ED22F5}"/>
              </a:ext>
            </a:extLst>
          </p:cNvPr>
          <p:cNvGrpSpPr/>
          <p:nvPr/>
        </p:nvGrpSpPr>
        <p:grpSpPr>
          <a:xfrm>
            <a:off x="379554" y="848723"/>
            <a:ext cx="3023920" cy="2483824"/>
            <a:chOff x="642062" y="1283042"/>
            <a:chExt cx="3023920" cy="2483824"/>
          </a:xfrm>
        </p:grpSpPr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B4B07C8F-2861-D3DF-A800-02188A883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5672" y="1626183"/>
              <a:ext cx="1616699" cy="315290"/>
            </a:xfrm>
            <a:prstGeom prst="rect">
              <a:avLst/>
            </a:prstGeom>
          </p:spPr>
        </p:pic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289C7952-2B58-D26A-01B0-03EA4A08A789}"/>
                </a:ext>
              </a:extLst>
            </p:cNvPr>
            <p:cNvSpPr/>
            <p:nvPr/>
          </p:nvSpPr>
          <p:spPr>
            <a:xfrm>
              <a:off x="642062" y="1283042"/>
              <a:ext cx="3023920" cy="2483824"/>
            </a:xfrm>
            <a:prstGeom prst="ellipse">
              <a:avLst/>
            </a:prstGeom>
            <a:solidFill>
              <a:srgbClr val="C00000">
                <a:alpha val="15000"/>
              </a:srgbClr>
            </a:solidFill>
            <a:ln w="317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Text Box 2">
              <a:extLst>
                <a:ext uri="{FF2B5EF4-FFF2-40B4-BE49-F238E27FC236}">
                  <a16:creationId xmlns:a16="http://schemas.microsoft.com/office/drawing/2014/main" id="{1FF77463-0AC8-9A45-9D81-82032C99F5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462" y="1897996"/>
              <a:ext cx="26243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Représenté par son administratrice générale</a:t>
              </a:r>
            </a:p>
          </p:txBody>
        </p:sp>
      </p:grpSp>
      <p:grpSp>
        <p:nvGrpSpPr>
          <p:cNvPr id="134" name="Groupe 133">
            <a:extLst>
              <a:ext uri="{FF2B5EF4-FFF2-40B4-BE49-F238E27FC236}">
                <a16:creationId xmlns:a16="http://schemas.microsoft.com/office/drawing/2014/main" id="{067B0E2D-E142-1B43-1CD1-EA714BA0A16C}"/>
              </a:ext>
            </a:extLst>
          </p:cNvPr>
          <p:cNvGrpSpPr/>
          <p:nvPr/>
        </p:nvGrpSpPr>
        <p:grpSpPr>
          <a:xfrm>
            <a:off x="5747703" y="848723"/>
            <a:ext cx="3023920" cy="2483824"/>
            <a:chOff x="5104521" y="1127666"/>
            <a:chExt cx="3023920" cy="2483824"/>
          </a:xfrm>
        </p:grpSpPr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384A741E-34A3-FC64-7CA6-3390DA5B0A4F}"/>
                </a:ext>
              </a:extLst>
            </p:cNvPr>
            <p:cNvSpPr/>
            <p:nvPr/>
          </p:nvSpPr>
          <p:spPr>
            <a:xfrm>
              <a:off x="5104521" y="1127666"/>
              <a:ext cx="3023920" cy="2483824"/>
            </a:xfrm>
            <a:prstGeom prst="ellipse">
              <a:avLst/>
            </a:prstGeom>
            <a:solidFill>
              <a:srgbClr val="5B9BD5">
                <a:alpha val="15000"/>
              </a:srgbClr>
            </a:solidFill>
            <a:ln w="317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71162613-3CA5-61EB-2ABD-43B55E3A2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1838" y="1361626"/>
              <a:ext cx="1755603" cy="524060"/>
            </a:xfrm>
            <a:prstGeom prst="rect">
              <a:avLst/>
            </a:prstGeom>
          </p:spPr>
        </p:pic>
        <p:sp>
          <p:nvSpPr>
            <p:cNvPr id="67" name="Text Box 2">
              <a:extLst>
                <a:ext uri="{FF2B5EF4-FFF2-40B4-BE49-F238E27FC236}">
                  <a16:creationId xmlns:a16="http://schemas.microsoft.com/office/drawing/2014/main" id="{347AF405-C914-2143-C644-798AD8678F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3944" y="1739342"/>
              <a:ext cx="26243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Représenté par son directeur général</a:t>
              </a:r>
            </a:p>
          </p:txBody>
        </p:sp>
      </p:grpSp>
      <p:sp>
        <p:nvSpPr>
          <p:cNvPr id="140" name="Trapèze 139">
            <a:extLst>
              <a:ext uri="{FF2B5EF4-FFF2-40B4-BE49-F238E27FC236}">
                <a16:creationId xmlns:a16="http://schemas.microsoft.com/office/drawing/2014/main" id="{42EABA30-7B9B-5921-E309-3008E2D48D8B}"/>
              </a:ext>
            </a:extLst>
          </p:cNvPr>
          <p:cNvSpPr/>
          <p:nvPr/>
        </p:nvSpPr>
        <p:spPr>
          <a:xfrm>
            <a:off x="1546003" y="2116817"/>
            <a:ext cx="6073348" cy="2633365"/>
          </a:xfrm>
          <a:custGeom>
            <a:avLst/>
            <a:gdLst>
              <a:gd name="connsiteX0" fmla="*/ 0 w 6073184"/>
              <a:gd name="connsiteY0" fmla="*/ 2633365 h 2633365"/>
              <a:gd name="connsiteX1" fmla="*/ 693786 w 6073184"/>
              <a:gd name="connsiteY1" fmla="*/ 0 h 2633365"/>
              <a:gd name="connsiteX2" fmla="*/ 5379398 w 6073184"/>
              <a:gd name="connsiteY2" fmla="*/ 0 h 2633365"/>
              <a:gd name="connsiteX3" fmla="*/ 6073184 w 6073184"/>
              <a:gd name="connsiteY3" fmla="*/ 2633365 h 2633365"/>
              <a:gd name="connsiteX4" fmla="*/ 0 w 6073184"/>
              <a:gd name="connsiteY4" fmla="*/ 2633365 h 2633365"/>
              <a:gd name="connsiteX0" fmla="*/ 150 w 6073334"/>
              <a:gd name="connsiteY0" fmla="*/ 2633365 h 2633365"/>
              <a:gd name="connsiteX1" fmla="*/ 693936 w 6073334"/>
              <a:gd name="connsiteY1" fmla="*/ 0 h 2633365"/>
              <a:gd name="connsiteX2" fmla="*/ 5379548 w 6073334"/>
              <a:gd name="connsiteY2" fmla="*/ 0 h 2633365"/>
              <a:gd name="connsiteX3" fmla="*/ 6073334 w 6073334"/>
              <a:gd name="connsiteY3" fmla="*/ 2633365 h 2633365"/>
              <a:gd name="connsiteX4" fmla="*/ 150 w 6073334"/>
              <a:gd name="connsiteY4" fmla="*/ 2633365 h 2633365"/>
              <a:gd name="connsiteX0" fmla="*/ 150 w 6073334"/>
              <a:gd name="connsiteY0" fmla="*/ 2633365 h 2633365"/>
              <a:gd name="connsiteX1" fmla="*/ 693936 w 6073334"/>
              <a:gd name="connsiteY1" fmla="*/ 0 h 2633365"/>
              <a:gd name="connsiteX2" fmla="*/ 5379548 w 6073334"/>
              <a:gd name="connsiteY2" fmla="*/ 0 h 2633365"/>
              <a:gd name="connsiteX3" fmla="*/ 6073334 w 6073334"/>
              <a:gd name="connsiteY3" fmla="*/ 2633365 h 2633365"/>
              <a:gd name="connsiteX4" fmla="*/ 150 w 6073334"/>
              <a:gd name="connsiteY4" fmla="*/ 2633365 h 2633365"/>
              <a:gd name="connsiteX0" fmla="*/ 164 w 6073348"/>
              <a:gd name="connsiteY0" fmla="*/ 2633365 h 2633365"/>
              <a:gd name="connsiteX1" fmla="*/ 693950 w 6073348"/>
              <a:gd name="connsiteY1" fmla="*/ 0 h 2633365"/>
              <a:gd name="connsiteX2" fmla="*/ 5379562 w 6073348"/>
              <a:gd name="connsiteY2" fmla="*/ 0 h 2633365"/>
              <a:gd name="connsiteX3" fmla="*/ 6073348 w 6073348"/>
              <a:gd name="connsiteY3" fmla="*/ 2633365 h 2633365"/>
              <a:gd name="connsiteX4" fmla="*/ 164 w 6073348"/>
              <a:gd name="connsiteY4" fmla="*/ 2633365 h 2633365"/>
              <a:gd name="connsiteX0" fmla="*/ 164 w 6073348"/>
              <a:gd name="connsiteY0" fmla="*/ 2633365 h 2633365"/>
              <a:gd name="connsiteX1" fmla="*/ 693950 w 6073348"/>
              <a:gd name="connsiteY1" fmla="*/ 0 h 2633365"/>
              <a:gd name="connsiteX2" fmla="*/ 5379562 w 6073348"/>
              <a:gd name="connsiteY2" fmla="*/ 0 h 2633365"/>
              <a:gd name="connsiteX3" fmla="*/ 6073348 w 6073348"/>
              <a:gd name="connsiteY3" fmla="*/ 2633365 h 2633365"/>
              <a:gd name="connsiteX4" fmla="*/ 164 w 6073348"/>
              <a:gd name="connsiteY4" fmla="*/ 2633365 h 263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3348" h="2633365">
                <a:moveTo>
                  <a:pt x="164" y="2633365"/>
                </a:moveTo>
                <a:cubicBezTo>
                  <a:pt x="-9643" y="1763890"/>
                  <a:pt x="421125" y="877788"/>
                  <a:pt x="693950" y="0"/>
                </a:cubicBezTo>
                <a:lnTo>
                  <a:pt x="5379562" y="0"/>
                </a:lnTo>
                <a:cubicBezTo>
                  <a:pt x="5660701" y="869475"/>
                  <a:pt x="6049904" y="1780515"/>
                  <a:pt x="6073348" y="2633365"/>
                </a:cubicBezTo>
                <a:lnTo>
                  <a:pt x="164" y="2633365"/>
                </a:lnTo>
                <a:close/>
              </a:path>
            </a:pathLst>
          </a:custGeom>
          <a:solidFill>
            <a:schemeClr val="bg1"/>
          </a:solidFill>
          <a:ln w="4762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4" name="Groupe 143">
            <a:extLst>
              <a:ext uri="{FF2B5EF4-FFF2-40B4-BE49-F238E27FC236}">
                <a16:creationId xmlns:a16="http://schemas.microsoft.com/office/drawing/2014/main" id="{9943C7E3-18F7-44D9-0B8E-F41F0F700C17}"/>
              </a:ext>
            </a:extLst>
          </p:cNvPr>
          <p:cNvGrpSpPr/>
          <p:nvPr/>
        </p:nvGrpSpPr>
        <p:grpSpPr>
          <a:xfrm>
            <a:off x="2609575" y="2258581"/>
            <a:ext cx="2131136" cy="565492"/>
            <a:chOff x="2547944" y="2154503"/>
            <a:chExt cx="2200883" cy="565492"/>
          </a:xfrm>
        </p:grpSpPr>
        <p:sp>
          <p:nvSpPr>
            <p:cNvPr id="142" name="Rectangle : coins arrondis 141">
              <a:extLst>
                <a:ext uri="{FF2B5EF4-FFF2-40B4-BE49-F238E27FC236}">
                  <a16:creationId xmlns:a16="http://schemas.microsoft.com/office/drawing/2014/main" id="{1AFBF051-E7D0-4B14-04DB-85EC8AE2C814}"/>
                </a:ext>
              </a:extLst>
            </p:cNvPr>
            <p:cNvSpPr/>
            <p:nvPr/>
          </p:nvSpPr>
          <p:spPr>
            <a:xfrm>
              <a:off x="2637918" y="2154503"/>
              <a:ext cx="2110909" cy="54453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3" name="Text Box 2">
              <a:extLst>
                <a:ext uri="{FF2B5EF4-FFF2-40B4-BE49-F238E27FC236}">
                  <a16:creationId xmlns:a16="http://schemas.microsoft.com/office/drawing/2014/main" id="{35F76D27-6960-9F5A-AA74-4AF3224AF1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7944" y="2165997"/>
              <a:ext cx="2200883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000" b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Comité de direction</a:t>
              </a:r>
            </a:p>
            <a:p>
              <a:pPr algn="ctr"/>
              <a:r>
                <a:rPr lang="fr-FR" sz="1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Co-directeurs : G. Obein / J. R. </a:t>
              </a:r>
              <a:r>
                <a:rPr lang="fr-FR" sz="1000" dirty="0" err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Filtz</a:t>
              </a:r>
              <a:endParaRPr lang="fr-FR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r>
                <a:rPr lang="fr-FR" sz="1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Suppléants : M. Sadli / B. Hay</a:t>
              </a:r>
            </a:p>
          </p:txBody>
        </p:sp>
      </p:grpSp>
      <p:sp>
        <p:nvSpPr>
          <p:cNvPr id="80" name="Text Box 2">
            <a:extLst>
              <a:ext uri="{FF2B5EF4-FFF2-40B4-BE49-F238E27FC236}">
                <a16:creationId xmlns:a16="http://schemas.microsoft.com/office/drawing/2014/main" id="{A8737F0A-A6AC-1BD6-D884-4D8C4ADF2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4880" y="2988557"/>
            <a:ext cx="16991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Températures</a:t>
            </a:r>
          </a:p>
        </p:txBody>
      </p:sp>
      <p:sp>
        <p:nvSpPr>
          <p:cNvPr id="70" name="Rectangle : coins arrondis 69">
            <a:extLst>
              <a:ext uri="{FF2B5EF4-FFF2-40B4-BE49-F238E27FC236}">
                <a16:creationId xmlns:a16="http://schemas.microsoft.com/office/drawing/2014/main" id="{12BF1821-AFAF-2829-AD9B-58639A8A3102}"/>
              </a:ext>
            </a:extLst>
          </p:cNvPr>
          <p:cNvSpPr/>
          <p:nvPr/>
        </p:nvSpPr>
        <p:spPr>
          <a:xfrm>
            <a:off x="2043477" y="2925906"/>
            <a:ext cx="1622236" cy="839535"/>
          </a:xfrm>
          <a:prstGeom prst="roundRect">
            <a:avLst/>
          </a:prstGeom>
          <a:solidFill>
            <a:srgbClr val="7030A0">
              <a:alpha val="20000"/>
            </a:srgbClr>
          </a:solidFill>
          <a:ln w="3175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 : coins arrondis 70">
            <a:extLst>
              <a:ext uri="{FF2B5EF4-FFF2-40B4-BE49-F238E27FC236}">
                <a16:creationId xmlns:a16="http://schemas.microsoft.com/office/drawing/2014/main" id="{2F4B9459-B707-2C6C-9E4D-72B7124BA2D3}"/>
              </a:ext>
            </a:extLst>
          </p:cNvPr>
          <p:cNvSpPr/>
          <p:nvPr/>
        </p:nvSpPr>
        <p:spPr>
          <a:xfrm>
            <a:off x="5478288" y="2930099"/>
            <a:ext cx="1622236" cy="839535"/>
          </a:xfrm>
          <a:prstGeom prst="roundRect">
            <a:avLst/>
          </a:prstGeom>
          <a:solidFill>
            <a:srgbClr val="70AD47">
              <a:alpha val="20000"/>
            </a:srgbClr>
          </a:solidFill>
          <a:ln w="317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8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3" name="Rectangle : coins arrondis 72">
            <a:extLst>
              <a:ext uri="{FF2B5EF4-FFF2-40B4-BE49-F238E27FC236}">
                <a16:creationId xmlns:a16="http://schemas.microsoft.com/office/drawing/2014/main" id="{10F49AB5-39F6-1C8B-C9BB-E9D7F2D33807}"/>
              </a:ext>
            </a:extLst>
          </p:cNvPr>
          <p:cNvSpPr/>
          <p:nvPr/>
        </p:nvSpPr>
        <p:spPr>
          <a:xfrm>
            <a:off x="3758241" y="2925904"/>
            <a:ext cx="1622236" cy="839535"/>
          </a:xfrm>
          <a:prstGeom prst="roundRect">
            <a:avLst/>
          </a:prstGeom>
          <a:solidFill>
            <a:srgbClr val="4472C4">
              <a:alpha val="20000"/>
            </a:srgbClr>
          </a:solidFill>
          <a:ln w="317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8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5" name="Rectangle : coins arrondis 164">
            <a:extLst>
              <a:ext uri="{FF2B5EF4-FFF2-40B4-BE49-F238E27FC236}">
                <a16:creationId xmlns:a16="http://schemas.microsoft.com/office/drawing/2014/main" id="{6A64EECD-E30A-DA71-F72F-86DBE9E26B5F}"/>
              </a:ext>
            </a:extLst>
          </p:cNvPr>
          <p:cNvSpPr/>
          <p:nvPr/>
        </p:nvSpPr>
        <p:spPr>
          <a:xfrm>
            <a:off x="2043477" y="3838580"/>
            <a:ext cx="1622236" cy="839535"/>
          </a:xfrm>
          <a:prstGeom prst="roundRect">
            <a:avLst/>
          </a:prstGeom>
          <a:solidFill>
            <a:srgbClr val="C00000">
              <a:alpha val="20000"/>
            </a:srgbClr>
          </a:solidFill>
          <a:ln w="3175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8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6" name="Rectangle : coins arrondis 165">
            <a:extLst>
              <a:ext uri="{FF2B5EF4-FFF2-40B4-BE49-F238E27FC236}">
                <a16:creationId xmlns:a16="http://schemas.microsoft.com/office/drawing/2014/main" id="{289F298F-363A-13EF-0281-2A3C1342E0E9}"/>
              </a:ext>
            </a:extLst>
          </p:cNvPr>
          <p:cNvSpPr/>
          <p:nvPr/>
        </p:nvSpPr>
        <p:spPr>
          <a:xfrm>
            <a:off x="5478288" y="3842771"/>
            <a:ext cx="1622236" cy="839534"/>
          </a:xfrm>
          <a:prstGeom prst="roundRect">
            <a:avLst/>
          </a:prstGeom>
          <a:solidFill>
            <a:srgbClr val="FFC000">
              <a:alpha val="20000"/>
            </a:srgbClr>
          </a:solidFill>
          <a:ln w="317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8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7" name="Rectangle : coins arrondis 166">
            <a:extLst>
              <a:ext uri="{FF2B5EF4-FFF2-40B4-BE49-F238E27FC236}">
                <a16:creationId xmlns:a16="http://schemas.microsoft.com/office/drawing/2014/main" id="{2DC6DFDB-B685-6B49-4026-0AC52817EECF}"/>
              </a:ext>
            </a:extLst>
          </p:cNvPr>
          <p:cNvSpPr/>
          <p:nvPr/>
        </p:nvSpPr>
        <p:spPr>
          <a:xfrm>
            <a:off x="3758241" y="3838578"/>
            <a:ext cx="1622236" cy="839534"/>
          </a:xfrm>
          <a:prstGeom prst="roundRect">
            <a:avLst/>
          </a:prstGeom>
          <a:solidFill>
            <a:srgbClr val="ED7D31">
              <a:alpha val="20000"/>
            </a:srgbClr>
          </a:solidFill>
          <a:ln w="317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8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6" name="Text Box 2">
            <a:extLst>
              <a:ext uri="{FF2B5EF4-FFF2-40B4-BE49-F238E27FC236}">
                <a16:creationId xmlns:a16="http://schemas.microsoft.com/office/drawing/2014/main" id="{76AD0F0A-CBAD-B66E-F830-FDECC4E09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8156" y="2975759"/>
            <a:ext cx="16991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Dimensionnel</a:t>
            </a:r>
          </a:p>
        </p:txBody>
      </p:sp>
      <p:sp>
        <p:nvSpPr>
          <p:cNvPr id="78" name="Text Box 2">
            <a:extLst>
              <a:ext uri="{FF2B5EF4-FFF2-40B4-BE49-F238E27FC236}">
                <a16:creationId xmlns:a16="http://schemas.microsoft.com/office/drawing/2014/main" id="{232C8F85-9744-8ACB-60FD-D5F50D8EA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6863" y="2985454"/>
            <a:ext cx="1699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Masses &amp; Grandeurs apparentées</a:t>
            </a:r>
          </a:p>
        </p:txBody>
      </p:sp>
      <p:sp>
        <p:nvSpPr>
          <p:cNvPr id="77" name="Text Box 2">
            <a:extLst>
              <a:ext uri="{FF2B5EF4-FFF2-40B4-BE49-F238E27FC236}">
                <a16:creationId xmlns:a16="http://schemas.microsoft.com/office/drawing/2014/main" id="{097D5C01-258E-540A-EB25-51096FDEA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8156" y="3303137"/>
            <a:ext cx="19237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Resp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kumimoji="0" lang="fr-FR" sz="1000" b="0" i="0" u="none" strike="noStrike" kern="0" cap="none" spc="-4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J. </a:t>
            </a:r>
            <a:r>
              <a:rPr kumimoji="0" lang="fr-FR" sz="1000" b="0" i="0" u="none" strike="noStrike" kern="0" cap="none" spc="-4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Salgago</a:t>
            </a:r>
            <a:r>
              <a:rPr kumimoji="0" lang="fr-FR" sz="1000" b="0" i="0" u="none" strike="noStrike" kern="0" cap="none" spc="-4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/ J.P. Wallerand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11 membres</a:t>
            </a:r>
          </a:p>
        </p:txBody>
      </p:sp>
      <p:sp>
        <p:nvSpPr>
          <p:cNvPr id="79" name="Text Box 2">
            <a:extLst>
              <a:ext uri="{FF2B5EF4-FFF2-40B4-BE49-F238E27FC236}">
                <a16:creationId xmlns:a16="http://schemas.microsoft.com/office/drawing/2014/main" id="{1C1A9554-B4DB-DFDD-B7F8-439115819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6863" y="3312832"/>
            <a:ext cx="1699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Resp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: P. 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Otal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/ Z. Silvestri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14 membres</a:t>
            </a:r>
          </a:p>
        </p:txBody>
      </p:sp>
      <p:sp>
        <p:nvSpPr>
          <p:cNvPr id="124" name="Text Box 2">
            <a:extLst>
              <a:ext uri="{FF2B5EF4-FFF2-40B4-BE49-F238E27FC236}">
                <a16:creationId xmlns:a16="http://schemas.microsoft.com/office/drawing/2014/main" id="{AF7410A7-DD84-A79F-51C0-D1DCA366A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8647" y="3898702"/>
            <a:ext cx="16991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Nanométrologie</a:t>
            </a:r>
            <a:endParaRPr kumimoji="0" lang="fr-FR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Text Box 2">
            <a:extLst>
              <a:ext uri="{FF2B5EF4-FFF2-40B4-BE49-F238E27FC236}">
                <a16:creationId xmlns:a16="http://schemas.microsoft.com/office/drawing/2014/main" id="{591E45D5-0C6E-F5F1-C28B-337AE0192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3067" y="3905426"/>
            <a:ext cx="16991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Photonique</a:t>
            </a:r>
          </a:p>
        </p:txBody>
      </p:sp>
      <p:sp>
        <p:nvSpPr>
          <p:cNvPr id="122" name="Text Box 2">
            <a:extLst>
              <a:ext uri="{FF2B5EF4-FFF2-40B4-BE49-F238E27FC236}">
                <a16:creationId xmlns:a16="http://schemas.microsoft.com/office/drawing/2014/main" id="{E02C918C-5CD2-0884-24CA-9C25B245B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3131" y="3897445"/>
            <a:ext cx="1699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Propriétés </a:t>
            </a:r>
            <a:r>
              <a:rPr kumimoji="0" lang="fr-FR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thermophysiques</a:t>
            </a: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des matériaux</a:t>
            </a:r>
          </a:p>
        </p:txBody>
      </p:sp>
      <p:sp>
        <p:nvSpPr>
          <p:cNvPr id="128" name="Text Box 2">
            <a:extLst>
              <a:ext uri="{FF2B5EF4-FFF2-40B4-BE49-F238E27FC236}">
                <a16:creationId xmlns:a16="http://schemas.microsoft.com/office/drawing/2014/main" id="{E296048E-FE40-8E7A-71B8-1F83DD65A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8647" y="4226080"/>
            <a:ext cx="1699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Resp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: N. 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Feltin</a:t>
            </a:r>
            <a:endParaRPr kumimoji="0" lang="fr-FR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7 membres</a:t>
            </a:r>
          </a:p>
        </p:txBody>
      </p:sp>
      <p:sp>
        <p:nvSpPr>
          <p:cNvPr id="130" name="Text Box 2">
            <a:extLst>
              <a:ext uri="{FF2B5EF4-FFF2-40B4-BE49-F238E27FC236}">
                <a16:creationId xmlns:a16="http://schemas.microsoft.com/office/drawing/2014/main" id="{F25B612B-41D9-F107-6DA4-654A4D39E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3067" y="4232804"/>
            <a:ext cx="1699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Resp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: J. 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Dubard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/ G. Obein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23 membres</a:t>
            </a:r>
          </a:p>
        </p:txBody>
      </p:sp>
      <p:sp>
        <p:nvSpPr>
          <p:cNvPr id="123" name="Text Box 2">
            <a:extLst>
              <a:ext uri="{FF2B5EF4-FFF2-40B4-BE49-F238E27FC236}">
                <a16:creationId xmlns:a16="http://schemas.microsoft.com/office/drawing/2014/main" id="{92EAAFD8-3710-B237-A08D-B9C43E4F8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3131" y="4224823"/>
            <a:ext cx="1699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Resp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: B. Hay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9 membres</a:t>
            </a:r>
          </a:p>
        </p:txBody>
      </p:sp>
      <p:grpSp>
        <p:nvGrpSpPr>
          <p:cNvPr id="173" name="Groupe 172">
            <a:extLst>
              <a:ext uri="{FF2B5EF4-FFF2-40B4-BE49-F238E27FC236}">
                <a16:creationId xmlns:a16="http://schemas.microsoft.com/office/drawing/2014/main" id="{EB325922-6E45-C77E-3DE1-E462EE4D8510}"/>
              </a:ext>
            </a:extLst>
          </p:cNvPr>
          <p:cNvGrpSpPr/>
          <p:nvPr/>
        </p:nvGrpSpPr>
        <p:grpSpPr>
          <a:xfrm>
            <a:off x="4818306" y="2258581"/>
            <a:ext cx="1699132" cy="565492"/>
            <a:chOff x="2607019" y="2154503"/>
            <a:chExt cx="1754741" cy="565492"/>
          </a:xfrm>
        </p:grpSpPr>
        <p:sp>
          <p:nvSpPr>
            <p:cNvPr id="174" name="Rectangle : coins arrondis 173">
              <a:extLst>
                <a:ext uri="{FF2B5EF4-FFF2-40B4-BE49-F238E27FC236}">
                  <a16:creationId xmlns:a16="http://schemas.microsoft.com/office/drawing/2014/main" id="{C41D9B6F-573C-F799-225A-B0E333C5AA32}"/>
                </a:ext>
              </a:extLst>
            </p:cNvPr>
            <p:cNvSpPr/>
            <p:nvPr/>
          </p:nvSpPr>
          <p:spPr>
            <a:xfrm>
              <a:off x="2637918" y="2154503"/>
              <a:ext cx="1723842" cy="54453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5" name="Text Box 2">
              <a:extLst>
                <a:ext uri="{FF2B5EF4-FFF2-40B4-BE49-F238E27FC236}">
                  <a16:creationId xmlns:a16="http://schemas.microsoft.com/office/drawing/2014/main" id="{33C37553-FF29-835D-DA40-B5AC4B543E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7019" y="2165997"/>
              <a:ext cx="175474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000" b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Administration</a:t>
              </a:r>
            </a:p>
            <a:p>
              <a:r>
                <a:rPr lang="fr-FR" sz="1000" dirty="0" err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Resp</a:t>
              </a:r>
              <a:r>
                <a:rPr lang="fr-FR" sz="1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: L. Marques / A. Zerbo</a:t>
              </a:r>
              <a:br>
                <a:rPr lang="fr-FR" sz="1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FR" sz="1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12 membres</a:t>
              </a:r>
            </a:p>
          </p:txBody>
        </p:sp>
      </p:grpSp>
      <p:sp>
        <p:nvSpPr>
          <p:cNvPr id="91" name="Text Box 2">
            <a:extLst>
              <a:ext uri="{FF2B5EF4-FFF2-40B4-BE49-F238E27FC236}">
                <a16:creationId xmlns:a16="http://schemas.microsoft.com/office/drawing/2014/main" id="{7726F6F0-C2E2-39EB-35FF-AE8BEC6E8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4880" y="3315935"/>
            <a:ext cx="1699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Resp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: I. </a:t>
            </a:r>
            <a:r>
              <a:rPr kumimoji="0" lang="fr-FR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Didialaoui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/ M. Sadli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18 membres</a:t>
            </a:r>
          </a:p>
        </p:txBody>
      </p:sp>
      <p:grpSp>
        <p:nvGrpSpPr>
          <p:cNvPr id="135" name="Groupe 134">
            <a:extLst>
              <a:ext uri="{FF2B5EF4-FFF2-40B4-BE49-F238E27FC236}">
                <a16:creationId xmlns:a16="http://schemas.microsoft.com/office/drawing/2014/main" id="{C53442BF-3566-FA49-C372-76024CABE6BE}"/>
              </a:ext>
            </a:extLst>
          </p:cNvPr>
          <p:cNvGrpSpPr/>
          <p:nvPr/>
        </p:nvGrpSpPr>
        <p:grpSpPr>
          <a:xfrm>
            <a:off x="296609" y="1829481"/>
            <a:ext cx="1882606" cy="1084926"/>
            <a:chOff x="881942" y="2108424"/>
            <a:chExt cx="1882606" cy="1084926"/>
          </a:xfrm>
        </p:grpSpPr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43514C3F-DA0C-BC7A-21BB-0BF8AD6C0725}"/>
                </a:ext>
              </a:extLst>
            </p:cNvPr>
            <p:cNvSpPr/>
            <p:nvPr/>
          </p:nvSpPr>
          <p:spPr>
            <a:xfrm>
              <a:off x="1112572" y="2108424"/>
              <a:ext cx="1421346" cy="1084926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Text Box 2">
              <a:extLst>
                <a:ext uri="{FF2B5EF4-FFF2-40B4-BE49-F238E27FC236}">
                  <a16:creationId xmlns:a16="http://schemas.microsoft.com/office/drawing/2014/main" id="{52C403ED-73E0-2FF9-C3F6-EB5AC0EAB8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1942" y="2237411"/>
              <a:ext cx="1882606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LCM</a:t>
              </a:r>
            </a:p>
          </p:txBody>
        </p:sp>
        <p:sp>
          <p:nvSpPr>
            <p:cNvPr id="57" name="Text Box 2">
              <a:extLst>
                <a:ext uri="{FF2B5EF4-FFF2-40B4-BE49-F238E27FC236}">
                  <a16:creationId xmlns:a16="http://schemas.microsoft.com/office/drawing/2014/main" id="{33BDF069-2D4B-F93E-4BDD-8244D1E572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2572" y="2577670"/>
              <a:ext cx="142134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Un des 22 laboratoires de recherche du CNAM</a:t>
              </a:r>
            </a:p>
          </p:txBody>
        </p:sp>
      </p:grpSp>
      <p:grpSp>
        <p:nvGrpSpPr>
          <p:cNvPr id="136" name="Groupe 135">
            <a:extLst>
              <a:ext uri="{FF2B5EF4-FFF2-40B4-BE49-F238E27FC236}">
                <a16:creationId xmlns:a16="http://schemas.microsoft.com/office/drawing/2014/main" id="{B13D3349-C2F7-C8E0-3E01-6557E677707B}"/>
              </a:ext>
            </a:extLst>
          </p:cNvPr>
          <p:cNvGrpSpPr/>
          <p:nvPr/>
        </p:nvGrpSpPr>
        <p:grpSpPr>
          <a:xfrm>
            <a:off x="6976710" y="1814070"/>
            <a:ext cx="1882606" cy="1084926"/>
            <a:chOff x="6056509" y="2141851"/>
            <a:chExt cx="1882606" cy="1084926"/>
          </a:xfrm>
        </p:grpSpPr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1E2D6BD7-E9A2-CFB4-E02E-9AA2CFD718CE}"/>
                </a:ext>
              </a:extLst>
            </p:cNvPr>
            <p:cNvSpPr/>
            <p:nvPr/>
          </p:nvSpPr>
          <p:spPr>
            <a:xfrm>
              <a:off x="6287139" y="2141851"/>
              <a:ext cx="1421346" cy="1084926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Text Box 2">
              <a:extLst>
                <a:ext uri="{FF2B5EF4-FFF2-40B4-BE49-F238E27FC236}">
                  <a16:creationId xmlns:a16="http://schemas.microsoft.com/office/drawing/2014/main" id="{D355FBA8-B4B2-2AFF-E6FB-49671C2DA9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6509" y="2270838"/>
              <a:ext cx="1882606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DMSI</a:t>
              </a:r>
            </a:p>
          </p:txBody>
        </p:sp>
        <p:sp>
          <p:nvSpPr>
            <p:cNvPr id="63" name="Text Box 2">
              <a:extLst>
                <a:ext uri="{FF2B5EF4-FFF2-40B4-BE49-F238E27FC236}">
                  <a16:creationId xmlns:a16="http://schemas.microsoft.com/office/drawing/2014/main" id="{04A9A857-EF1A-4D8A-88D6-8024532F79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87139" y="2611097"/>
              <a:ext cx="142134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Une des 7 directions du LNE</a:t>
              </a:r>
            </a:p>
          </p:txBody>
        </p:sp>
      </p:grpSp>
      <p:pic>
        <p:nvPicPr>
          <p:cNvPr id="138" name="Image 137">
            <a:extLst>
              <a:ext uri="{FF2B5EF4-FFF2-40B4-BE49-F238E27FC236}">
                <a16:creationId xmlns:a16="http://schemas.microsoft.com/office/drawing/2014/main" id="{35CDC10D-7C92-015F-82BE-8210E980E0D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100000" flipH="1">
            <a:off x="1919751" y="2345841"/>
            <a:ext cx="148062" cy="35036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57A18B3A-EDBC-2F03-2594-70F1C5A1AE7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00000">
            <a:off x="7093731" y="2345841"/>
            <a:ext cx="148062" cy="350363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A079E7-A2F9-56D1-6C75-3523A5F2DDEE}"/>
              </a:ext>
            </a:extLst>
          </p:cNvPr>
          <p:cNvSpPr txBox="1">
            <a:spLocks/>
          </p:cNvSpPr>
          <p:nvPr/>
        </p:nvSpPr>
        <p:spPr>
          <a:xfrm>
            <a:off x="213613" y="354288"/>
            <a:ext cx="8716775" cy="57308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spc="100" baseline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85800" fontAlgn="auto">
              <a:spcAft>
                <a:spcPts val="0"/>
              </a:spcAft>
            </a:pPr>
            <a:r>
              <a:rPr lang="fr-FR" sz="2000" b="1" cap="none" spc="75" dirty="0">
                <a:solidFill>
                  <a:srgbClr val="000000"/>
                </a:solidFill>
              </a:rPr>
              <a:t>Structure du LNE-LCM</a:t>
            </a:r>
          </a:p>
        </p:txBody>
      </p:sp>
    </p:spTree>
    <p:extLst>
      <p:ext uri="{BB962C8B-B14F-4D97-AF65-F5344CB8AC3E}">
        <p14:creationId xmlns:p14="http://schemas.microsoft.com/office/powerpoint/2010/main" val="65606391"/>
      </p:ext>
    </p:extLst>
  </p:cSld>
  <p:clrMapOvr>
    <a:masterClrMapping/>
  </p:clrMapOvr>
</p:sld>
</file>

<file path=ppt/theme/theme1.xml><?xml version="1.0" encoding="utf-8"?>
<a:theme xmlns:a="http://schemas.openxmlformats.org/drawingml/2006/main" name="LNE">
  <a:themeElements>
    <a:clrScheme name="LNE">
      <a:dk1>
        <a:sysClr val="windowText" lastClr="000000"/>
      </a:dk1>
      <a:lt1>
        <a:sysClr val="window" lastClr="FFFFFF"/>
      </a:lt1>
      <a:dk2>
        <a:srgbClr val="003A70"/>
      </a:dk2>
      <a:lt2>
        <a:srgbClr val="E7E6E6"/>
      </a:lt2>
      <a:accent1>
        <a:srgbClr val="E6192D"/>
      </a:accent1>
      <a:accent2>
        <a:srgbClr val="CD963C"/>
      </a:accent2>
      <a:accent3>
        <a:srgbClr val="A5A5A5"/>
      </a:accent3>
      <a:accent4>
        <a:srgbClr val="003A70"/>
      </a:accent4>
      <a:accent5>
        <a:srgbClr val="E6192D"/>
      </a:accent5>
      <a:accent6>
        <a:srgbClr val="CD963C"/>
      </a:accent6>
      <a:hlink>
        <a:srgbClr val="A5A5A5"/>
      </a:hlink>
      <a:folHlink>
        <a:srgbClr val="CD963C"/>
      </a:folHlink>
    </a:clrScheme>
    <a:fontScheme name="L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B2C6F6F98E1C4082F19082652DC422" ma:contentTypeVersion="7" ma:contentTypeDescription="Crée un document." ma:contentTypeScope="" ma:versionID="c2d60f7d373f0f08d0bb2a3b35c2d2c9">
  <xsd:schema xmlns:xsd="http://www.w3.org/2001/XMLSchema" xmlns:xs="http://www.w3.org/2001/XMLSchema" xmlns:p="http://schemas.microsoft.com/office/2006/metadata/properties" xmlns:ns2="70a1856c-80d6-4c46-be22-02fd790a0096" targetNamespace="http://schemas.microsoft.com/office/2006/metadata/properties" ma:root="true" ma:fieldsID="5b0a34d39f3c33d01bf12f492ce2f501" ns2:_="">
    <xsd:import namespace="70a1856c-80d6-4c46-be22-02fd790a00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a1856c-80d6-4c46-be22-02fd790a00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88C00B-16D6-4EE0-92E1-2F32B1CEBF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a1856c-80d6-4c46-be22-02fd790a00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C4E9A8-D16D-45A6-BC02-B8D3EDE007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C57F12-A72D-4CD5-A545-39348DC9E4A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70a1856c-80d6-4c46-be22-02fd790a009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11355</TotalTime>
  <Words>1546</Words>
  <Application>Microsoft Macintosh PowerPoint</Application>
  <PresentationFormat>Affichage à l'écran (16:9)</PresentationFormat>
  <Paragraphs>425</Paragraphs>
  <Slides>29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8" baseType="lpstr">
      <vt:lpstr>Arial</vt:lpstr>
      <vt:lpstr>Calibri</vt:lpstr>
      <vt:lpstr>g_d0_f1</vt:lpstr>
      <vt:lpstr>g_d0_f4</vt:lpstr>
      <vt:lpstr>Montserrat</vt:lpstr>
      <vt:lpstr>Symbol</vt:lpstr>
      <vt:lpstr>Times New Roman</vt:lpstr>
      <vt:lpstr>Wingdings</vt:lpstr>
      <vt:lpstr>LNE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MUSEUM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Colorimétrie des sources de lumière</dc:title>
  <dc:creator>MUSEUM</dc:creator>
  <cp:lastModifiedBy>OBEIN Gael</cp:lastModifiedBy>
  <cp:revision>58</cp:revision>
  <cp:lastPrinted>2016-12-08T14:26:42Z</cp:lastPrinted>
  <dcterms:created xsi:type="dcterms:W3CDTF">2001-04-01T14:22:06Z</dcterms:created>
  <dcterms:modified xsi:type="dcterms:W3CDTF">2024-06-25T07:06:33Z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0x01010066B2C6F6F98E1C4082F19082652DC422</vt:lpwstr>
  </property>
</Properties>
</file>